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1" d="100"/>
          <a:sy n="61" d="100"/>
        </p:scale>
        <p:origin x="32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9805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cold, in silence — let the composition breathe for a full two seconds before speaking. Don't lead with the product, lead with the idea: biology and computation converging. Then introduce yourself.</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technical portion of the audience. Show one concrete example model (Gompertz growth) so it's clear this is real applied mathematics. Explain: lambda and K are patient-specific and unknown at diagnosis; AI estimates them from that patient's own time-series data, with uncertainty.</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Emphasize breadth and that this is real longitudinal clinical data, not a snapshot — the twin gets more accurate over the course of treatment as more data arrives. Walk the spokes clockwise.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Credibility slide — be candid, this is early research. Don't oversell. Naming these risks directly builds trust with clinicians and policymakers far more than glossing over them. Read down the marginalia numbers slowly.</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honest: this is Phase 1, research and validation. Set expectations correctly — this is a multi-year path. Phase 1 should glow; the rest sit quieter ahead on the line.</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ask. Be direct about who you need: clinical/data partners, math/AI researchers, funders, and pilot hospital sites. This should feel like an invitation to a scientific effort, not a pitch. Let the biggest line land last.</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warmly, mirroring the opening. Reiterate the core idea in one sentence and invite people to talk afterward. Contact details are placeholder — swap in real ones before presenting.</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 before revealing anything: 'When two patients walk into a clinic with what appears to be the same diagnosis, we naturally hope they'll respond similarly to treatment. But biology rarely follows our expectations.' Then let the two paths draw and diverge in silence. Land on the headline last. Memory anchor: every patient deserves treatment informed by their own biology, not the average patient.</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about respect for clinicians, not criticism. Say: 'Oncologists today make some of the hardest decisions in medicine — with incomplete information, every time.' Let the streams converge in silence, land on the decision point, then speak the headline. Memory anchor: the challenge isn't choosing a treatment — it's choosing the right treatment for this patient.</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concept before the product. Digital twins are established engineering practice — jet engines, wind turbines — a live computational model kept in sync with reality. The mirror-axis visual is the metaphor: hold on it a beat before speaking.</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credibility slide, said plainly: AI is not replacing the biological model — it makes it personal. Walk the chart left to right: the dashed line is a population-average prediction drifting away from this patient's actual scans; the solid line is the same mechanistic equation, re-fit by AI to this patient's own data points. That gap is the whole idea.</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emotional climax of the first half. Say nothing while the twin forms beside the patient silhouette — let it breathe for a full three seconds. Then, quietly: 'Meet OncoTwin.' Pause. Then the second line. Do not explain architecture here — that comes next. This slide's only job is to be remembered.</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Zoom out to the whole loop before diving into detail. Walk around the orbit clockwise, then land on the feedback arrow — this is not a one-shot prediction, the twin keeps updating as new patient data arrives.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this concrete: walk through one patient's path start to finish, following the route left to right like a map. First three stops (cyan) are diagnostic; last three (purple) are decision &amp; follow-up. Let each waypoint land before moving to the next.</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trust slide. Say explicitly, out loud: the clinician always makes the final call. The visual weight is deliberately unequal — OncoTwin's panel is small and quiet, the clinician's is dominant.</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5.svg"/></Relationships>
</file>

<file path=ppt/slides/_rels/slide11.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sv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 Id="rId14" Type="http://schemas.openxmlformats.org/officeDocument/2006/relationships/image" Target="../media/image37.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9.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5.sv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7.sv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9.sv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1.sv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3.sv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7111F"/>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8B5CF6">
                  <a:alpha val="16000"/>
                </a:srgbClr>
              </a:gs>
              <a:gs pos="55000">
                <a:srgbClr val="8B5CF6">
                  <a:alpha val="0"/>
                </a:srgbClr>
              </a:gs>
            </a:gsLst>
            <a:path path="circle">
              <a:fillToRect l="20000" t="30000" r="80000" b="70000"/>
            </a:path>
          </a:gradFill>
          <a:ln/>
        </p:spPr>
      </p:sp>
      <p:pic>
        <p:nvPicPr>
          <p:cNvPr id="3"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0" y="0"/>
            <a:ext cx="10477500" cy="10287000"/>
          </a:xfrm>
          <a:prstGeom prst="rect">
            <a:avLst/>
          </a:prstGeom>
        </p:spPr>
      </p:pic>
      <p:sp>
        <p:nvSpPr>
          <p:cNvPr id="4" name="Shape 1"/>
          <p:cNvSpPr/>
          <p:nvPr/>
        </p:nvSpPr>
        <p:spPr>
          <a:xfrm>
            <a:off x="8382000" y="0"/>
            <a:ext cx="10477500" cy="10287000"/>
          </a:xfrm>
          <a:prstGeom prst="rect">
            <a:avLst/>
          </a:prstGeom>
          <a:gradFill rotWithShape="1">
            <a:gsLst>
              <a:gs pos="0">
                <a:srgbClr val="07111F">
                  <a:alpha val="100000"/>
                </a:srgbClr>
              </a:gs>
              <a:gs pos="30000">
                <a:srgbClr val="07111F">
                  <a:alpha val="0"/>
                </a:srgbClr>
              </a:gs>
            </a:gsLst>
            <a:lin ang="0" scaled="0"/>
          </a:gradFill>
          <a:ln/>
        </p:spPr>
      </p:sp>
      <p:sp>
        <p:nvSpPr>
          <p:cNvPr id="5" name="Shape 2"/>
          <p:cNvSpPr/>
          <p:nvPr/>
        </p:nvSpPr>
        <p:spPr>
          <a:xfrm>
            <a:off x="1428750" y="2659023"/>
            <a:ext cx="914400" cy="914400"/>
          </a:xfrm>
          <a:prstGeom prst="ellipse">
            <a:avLst/>
          </a:prstGeom>
          <a:gradFill rotWithShape="1">
            <a:gsLst>
              <a:gs pos="0">
                <a:srgbClr val="8B5CF6">
                  <a:alpha val="38000"/>
                </a:srgbClr>
              </a:gs>
              <a:gs pos="70000">
                <a:srgbClr val="8B5CF6">
                  <a:alpha val="0"/>
                </a:srgbClr>
              </a:gs>
            </a:gsLst>
            <a:path path="circle">
              <a:fillToRect l="50000" t="50000" r="50000" b="50000"/>
            </a:path>
          </a:gradFill>
          <a:ln/>
        </p:spPr>
      </p:sp>
      <p:pic>
        <p:nvPicPr>
          <p:cNvPr id="6" name="Image 1" descr="preencoded.png"/>
          <p:cNvPicPr>
            <a:picLocks noChangeAspect="1"/>
          </p:cNvPicPr>
          <p:nvPr/>
        </p:nvPicPr>
        <p:blipFill>
          <a:blip r:embed="rId5"/>
          <a:srcRect/>
          <a:stretch/>
        </p:blipFill>
        <p:spPr>
          <a:xfrm>
            <a:off x="1495425" y="2725698"/>
            <a:ext cx="781050" cy="781050"/>
          </a:xfrm>
          <a:prstGeom prst="rect">
            <a:avLst/>
          </a:prstGeom>
        </p:spPr>
      </p:pic>
      <p:sp>
        <p:nvSpPr>
          <p:cNvPr id="7" name="Text 3"/>
          <p:cNvSpPr/>
          <p:nvPr/>
        </p:nvSpPr>
        <p:spPr>
          <a:xfrm>
            <a:off x="2590800" y="2960013"/>
            <a:ext cx="3594830" cy="350520"/>
          </a:xfrm>
          <a:prstGeom prst="rect">
            <a:avLst/>
          </a:prstGeom>
          <a:noFill/>
          <a:ln/>
        </p:spPr>
        <p:txBody>
          <a:bodyPr wrap="square" lIns="25400" tIns="25400" rIns="25400" bIns="25400" rtlCol="0" anchor="t">
            <a:normAutofit/>
          </a:bodyPr>
          <a:lstStyle/>
          <a:p>
            <a:pPr marL="0" indent="0" algn="l">
              <a:buNone/>
            </a:pPr>
            <a:r>
              <a:rPr lang="en-US" sz="1800" b="1" kern="0" spc="630" dirty="0">
                <a:solidFill>
                  <a:srgbClr val="22D3EE"/>
                </a:solidFill>
                <a:latin typeface="Manrope" pitchFamily="34" charset="0"/>
                <a:ea typeface="Manrope" pitchFamily="34" charset="-122"/>
                <a:cs typeface="Manrope" pitchFamily="34" charset="-120"/>
              </a:rPr>
              <a:t>PLENARY KEYNOTE</a:t>
            </a:r>
            <a:endParaRPr lang="en-US" sz="1800" dirty="0"/>
          </a:p>
        </p:txBody>
      </p:sp>
      <p:sp>
        <p:nvSpPr>
          <p:cNvPr id="8" name="Text 4"/>
          <p:cNvSpPr/>
          <p:nvPr/>
        </p:nvSpPr>
        <p:spPr>
          <a:xfrm>
            <a:off x="1428750" y="3916323"/>
            <a:ext cx="12363450" cy="1381125"/>
          </a:xfrm>
          <a:prstGeom prst="rect">
            <a:avLst/>
          </a:prstGeom>
          <a:noFill/>
          <a:ln/>
        </p:spPr>
        <p:txBody>
          <a:bodyPr wrap="square" lIns="25400" tIns="25400" rIns="25400" bIns="25400" rtlCol="0" anchor="t">
            <a:normAutofit/>
          </a:bodyPr>
          <a:lstStyle/>
          <a:p>
            <a:pPr marL="0" indent="0" algn="l">
              <a:lnSpc>
                <a:spcPct val="74682"/>
              </a:lnSpc>
              <a:buNone/>
            </a:pPr>
            <a:r>
              <a:rPr lang="en-US" sz="11250" b="1" kern="0" spc="-225" dirty="0">
                <a:solidFill>
                  <a:srgbClr val="F8FAFC"/>
                </a:solidFill>
                <a:latin typeface="Sora" pitchFamily="34" charset="0"/>
                <a:ea typeface="Sora" pitchFamily="34" charset="-122"/>
                <a:cs typeface="Sora" pitchFamily="34" charset="-120"/>
              </a:rPr>
              <a:t>OncoTwin</a:t>
            </a:r>
            <a:endParaRPr lang="en-US" sz="11250" dirty="0"/>
          </a:p>
        </p:txBody>
      </p:sp>
      <p:sp>
        <p:nvSpPr>
          <p:cNvPr id="9" name="Shape 5"/>
          <p:cNvSpPr/>
          <p:nvPr/>
        </p:nvSpPr>
        <p:spPr>
          <a:xfrm>
            <a:off x="1428750" y="5564148"/>
            <a:ext cx="838200" cy="28575"/>
          </a:xfrm>
          <a:prstGeom prst="rect">
            <a:avLst/>
          </a:prstGeom>
          <a:gradFill rotWithShape="1">
            <a:gsLst>
              <a:gs pos="0">
                <a:srgbClr val="8B5CF6">
                  <a:alpha val="100000"/>
                </a:srgbClr>
              </a:gs>
              <a:gs pos="100000">
                <a:srgbClr val="22D3EE">
                  <a:alpha val="100000"/>
                </a:srgbClr>
              </a:gs>
            </a:gsLst>
            <a:lin ang="0" scaled="0"/>
          </a:gradFill>
          <a:ln/>
        </p:spPr>
      </p:sp>
      <p:sp>
        <p:nvSpPr>
          <p:cNvPr id="10" name="Text 6"/>
          <p:cNvSpPr/>
          <p:nvPr/>
        </p:nvSpPr>
        <p:spPr>
          <a:xfrm>
            <a:off x="1428750" y="5840373"/>
            <a:ext cx="8044815" cy="903684"/>
          </a:xfrm>
          <a:prstGeom prst="rect">
            <a:avLst/>
          </a:prstGeom>
          <a:noFill/>
          <a:ln/>
        </p:spPr>
        <p:txBody>
          <a:bodyPr wrap="square" lIns="25400" tIns="25400" rIns="25400" bIns="25400" rtlCol="0" anchor="t">
            <a:normAutofit/>
          </a:bodyPr>
          <a:lstStyle/>
          <a:p>
            <a:pPr marL="0" indent="0" algn="l">
              <a:lnSpc>
                <a:spcPct val="103273"/>
              </a:lnSpc>
              <a:buNone/>
            </a:pPr>
            <a:r>
              <a:rPr lang="en-US" sz="2400" dirty="0">
                <a:solidFill>
                  <a:srgbClr val="F8FAFC">
                    <a:alpha val="72000"/>
                  </a:srgbClr>
                </a:solidFill>
                <a:latin typeface="Manrope" pitchFamily="34" charset="0"/>
                <a:ea typeface="Manrope" pitchFamily="34" charset="-122"/>
                <a:cs typeface="Manrope" pitchFamily="34" charset="-120"/>
              </a:rPr>
              <a:t>Using Digital Twins and AI to Reimagine Cancer Treatment</a:t>
            </a:r>
            <a:endParaRPr lang="en-US" sz="2400" dirty="0"/>
          </a:p>
        </p:txBody>
      </p:sp>
      <p:sp>
        <p:nvSpPr>
          <p:cNvPr id="11" name="Text 7"/>
          <p:cNvSpPr/>
          <p:nvPr/>
        </p:nvSpPr>
        <p:spPr>
          <a:xfrm>
            <a:off x="1428750" y="7315558"/>
            <a:ext cx="1920657" cy="350520"/>
          </a:xfrm>
          <a:prstGeom prst="rect">
            <a:avLst/>
          </a:prstGeom>
          <a:noFill/>
          <a:ln/>
        </p:spPr>
        <p:txBody>
          <a:bodyPr wrap="square" lIns="25400" tIns="25400" rIns="25400" bIns="25400" rtlCol="0" anchor="t">
            <a:normAutofit/>
          </a:bodyPr>
          <a:lstStyle/>
          <a:p>
            <a:pPr marL="0" indent="0" algn="l">
              <a:buNone/>
            </a:pPr>
            <a:r>
              <a:rPr lang="en-US" sz="1800" kern="0" spc="36" dirty="0">
                <a:solidFill>
                  <a:srgbClr val="F8FAFC">
                    <a:alpha val="55000"/>
                  </a:srgbClr>
                </a:solidFill>
                <a:latin typeface="Manrope" pitchFamily="34" charset="0"/>
                <a:ea typeface="Manrope" pitchFamily="34" charset="-122"/>
                <a:cs typeface="Manrope" pitchFamily="34" charset="-120"/>
              </a:rPr>
              <a:t>Robert Karienye</a:t>
            </a:r>
            <a:endParaRPr lang="en-US"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7111F"/>
        </a:solidFill>
        <a:effectLst/>
      </p:bgPr>
    </p:bg>
    <p:spTree>
      <p:nvGrpSpPr>
        <p:cNvPr id="1" name=""/>
        <p:cNvGrpSpPr/>
        <p:nvPr/>
      </p:nvGrpSpPr>
      <p:grpSpPr>
        <a:xfrm>
          <a:off x="0" y="0"/>
          <a:ext cx="0" cy="0"/>
          <a:chOff x="0" y="0"/>
          <a:chExt cx="0" cy="0"/>
        </a:xfrm>
      </p:grpSpPr>
      <p:sp>
        <p:nvSpPr>
          <p:cNvPr id="2" name="Text 0"/>
          <p:cNvSpPr/>
          <p:nvPr/>
        </p:nvSpPr>
        <p:spPr>
          <a:xfrm>
            <a:off x="1428750" y="1047750"/>
            <a:ext cx="16973550" cy="350520"/>
          </a:xfrm>
          <a:prstGeom prst="rect">
            <a:avLst/>
          </a:prstGeom>
          <a:noFill/>
          <a:ln/>
        </p:spPr>
        <p:txBody>
          <a:bodyPr wrap="square" lIns="25400" tIns="25400" rIns="25400" bIns="25400" rtlCol="0" anchor="t">
            <a:normAutofit/>
          </a:bodyPr>
          <a:lstStyle/>
          <a:p>
            <a:pPr marL="0" indent="0" algn="l">
              <a:buNone/>
            </a:pPr>
            <a:r>
              <a:rPr lang="en-US" sz="1800" b="1" kern="0" spc="450" dirty="0">
                <a:solidFill>
                  <a:srgbClr val="22D3EE"/>
                </a:solidFill>
                <a:latin typeface="Manrope" pitchFamily="34" charset="0"/>
                <a:ea typeface="Manrope" pitchFamily="34" charset="-122"/>
                <a:cs typeface="Manrope" pitchFamily="34" charset="-120"/>
              </a:rPr>
              <a:t>UNDER THE HOOD</a:t>
            </a:r>
            <a:endParaRPr lang="en-US" sz="1800" dirty="0"/>
          </a:p>
        </p:txBody>
      </p:sp>
      <p:sp>
        <p:nvSpPr>
          <p:cNvPr id="3" name="Text 1"/>
          <p:cNvSpPr/>
          <p:nvPr/>
        </p:nvSpPr>
        <p:spPr>
          <a:xfrm>
            <a:off x="1428750" y="1569720"/>
            <a:ext cx="16973550" cy="662940"/>
          </a:xfrm>
          <a:prstGeom prst="rect">
            <a:avLst/>
          </a:prstGeom>
          <a:noFill/>
          <a:ln/>
        </p:spPr>
        <p:txBody>
          <a:bodyPr wrap="square" lIns="25400" tIns="25400" rIns="25400" bIns="25400" rtlCol="0" anchor="t">
            <a:normAutofit/>
          </a:bodyPr>
          <a:lstStyle/>
          <a:p>
            <a:pPr marL="0" indent="0" algn="l">
              <a:buNone/>
            </a:pPr>
            <a:r>
              <a:rPr lang="en-US" sz="3900" b="1" dirty="0">
                <a:solidFill>
                  <a:srgbClr val="F8FAFC"/>
                </a:solidFill>
                <a:latin typeface="Sora" pitchFamily="34" charset="0"/>
                <a:ea typeface="Sora" pitchFamily="34" charset="-122"/>
                <a:cs typeface="Sora" pitchFamily="34" charset="-120"/>
              </a:rPr>
              <a:t>A mechanistic core, calibrated by AI</a:t>
            </a:r>
            <a:endParaRPr lang="en-US" sz="3900" dirty="0"/>
          </a:p>
        </p:txBody>
      </p:sp>
      <p:sp>
        <p:nvSpPr>
          <p:cNvPr id="4" name="Shape 2"/>
          <p:cNvSpPr/>
          <p:nvPr/>
        </p:nvSpPr>
        <p:spPr>
          <a:xfrm>
            <a:off x="1428750" y="4947285"/>
            <a:ext cx="6569512" cy="9525"/>
          </a:xfrm>
          <a:prstGeom prst="rect">
            <a:avLst/>
          </a:prstGeom>
          <a:solidFill>
            <a:srgbClr val="FFFFFF">
              <a:alpha val="8000"/>
            </a:srgbClr>
          </a:solidFill>
          <a:ln/>
        </p:spPr>
      </p:sp>
      <p:sp>
        <p:nvSpPr>
          <p:cNvPr id="5" name="Text 3"/>
          <p:cNvSpPr/>
          <p:nvPr/>
        </p:nvSpPr>
        <p:spPr>
          <a:xfrm>
            <a:off x="1428750" y="4444365"/>
            <a:ext cx="6766597" cy="350520"/>
          </a:xfrm>
          <a:prstGeom prst="rect">
            <a:avLst/>
          </a:prstGeom>
          <a:noFill/>
          <a:ln/>
        </p:spPr>
        <p:txBody>
          <a:bodyPr wrap="square" lIns="25400" tIns="25400" rIns="25400" bIns="25400" rtlCol="0" anchor="t">
            <a:normAutofit/>
          </a:bodyPr>
          <a:lstStyle/>
          <a:p>
            <a:pPr marL="0" indent="0" algn="l">
              <a:buNone/>
            </a:pPr>
            <a:r>
              <a:rPr lang="en-US" sz="1800" b="1" dirty="0">
                <a:solidFill>
                  <a:srgbClr val="F8FAFC">
                    <a:alpha val="55000"/>
                  </a:srgbClr>
                </a:solidFill>
                <a:latin typeface="Manrope" pitchFamily="34" charset="0"/>
                <a:ea typeface="Manrope" pitchFamily="34" charset="-122"/>
                <a:cs typeface="Manrope" pitchFamily="34" charset="-120"/>
              </a:rPr>
              <a:t>Data ingestion &amp; preprocessing</a:t>
            </a:r>
            <a:endParaRPr lang="en-US" sz="1800" dirty="0"/>
          </a:p>
        </p:txBody>
      </p:sp>
      <p:sp>
        <p:nvSpPr>
          <p:cNvPr id="6" name="Shape 4"/>
          <p:cNvSpPr/>
          <p:nvPr/>
        </p:nvSpPr>
        <p:spPr>
          <a:xfrm>
            <a:off x="1428750" y="5648325"/>
            <a:ext cx="6569512" cy="9525"/>
          </a:xfrm>
          <a:prstGeom prst="rect">
            <a:avLst/>
          </a:prstGeom>
          <a:solidFill>
            <a:srgbClr val="FFFFFF">
              <a:alpha val="8000"/>
            </a:srgbClr>
          </a:solidFill>
          <a:ln/>
        </p:spPr>
      </p:sp>
      <p:sp>
        <p:nvSpPr>
          <p:cNvPr id="7" name="Text 5"/>
          <p:cNvSpPr/>
          <p:nvPr/>
        </p:nvSpPr>
        <p:spPr>
          <a:xfrm>
            <a:off x="1428750" y="5145405"/>
            <a:ext cx="6766597" cy="350520"/>
          </a:xfrm>
          <a:prstGeom prst="rect">
            <a:avLst/>
          </a:prstGeom>
          <a:noFill/>
          <a:ln/>
        </p:spPr>
        <p:txBody>
          <a:bodyPr wrap="square" lIns="25400" tIns="25400" rIns="25400" bIns="25400" rtlCol="0" anchor="t">
            <a:normAutofit/>
          </a:bodyPr>
          <a:lstStyle/>
          <a:p>
            <a:pPr marL="0" indent="0" algn="l">
              <a:buNone/>
            </a:pPr>
            <a:r>
              <a:rPr lang="en-US" sz="1800" b="1" dirty="0">
                <a:solidFill>
                  <a:srgbClr val="F8FAFC">
                    <a:alpha val="55000"/>
                  </a:srgbClr>
                </a:solidFill>
                <a:latin typeface="Manrope" pitchFamily="34" charset="0"/>
                <a:ea typeface="Manrope" pitchFamily="34" charset="-122"/>
                <a:cs typeface="Manrope" pitchFamily="34" charset="-120"/>
              </a:rPr>
              <a:t>Mechanistic core — ODE/PDE tumor–therapy models</a:t>
            </a:r>
            <a:endParaRPr lang="en-US" sz="1800" dirty="0"/>
          </a:p>
        </p:txBody>
      </p:sp>
      <p:sp>
        <p:nvSpPr>
          <p:cNvPr id="8" name="Shape 6"/>
          <p:cNvSpPr/>
          <p:nvPr/>
        </p:nvSpPr>
        <p:spPr>
          <a:xfrm>
            <a:off x="1428750" y="6349365"/>
            <a:ext cx="6569512" cy="9525"/>
          </a:xfrm>
          <a:prstGeom prst="rect">
            <a:avLst/>
          </a:prstGeom>
          <a:solidFill>
            <a:srgbClr val="FFFFFF">
              <a:alpha val="8000"/>
            </a:srgbClr>
          </a:solidFill>
          <a:ln/>
        </p:spPr>
      </p:sp>
      <p:sp>
        <p:nvSpPr>
          <p:cNvPr id="9" name="Text 7"/>
          <p:cNvSpPr/>
          <p:nvPr/>
        </p:nvSpPr>
        <p:spPr>
          <a:xfrm>
            <a:off x="1428750" y="5846445"/>
            <a:ext cx="6766597" cy="350520"/>
          </a:xfrm>
          <a:prstGeom prst="rect">
            <a:avLst/>
          </a:prstGeom>
          <a:noFill/>
          <a:ln/>
        </p:spPr>
        <p:txBody>
          <a:bodyPr wrap="square" lIns="25400" tIns="25400" rIns="25400" bIns="25400" rtlCol="0" anchor="t">
            <a:normAutofit/>
          </a:bodyPr>
          <a:lstStyle/>
          <a:p>
            <a:pPr marL="0" indent="0" algn="l">
              <a:buNone/>
            </a:pPr>
            <a:r>
              <a:rPr lang="en-US" sz="1800" b="1" dirty="0">
                <a:solidFill>
                  <a:srgbClr val="C4B5FD"/>
                </a:solidFill>
                <a:latin typeface="Manrope" pitchFamily="34" charset="0"/>
                <a:ea typeface="Manrope" pitchFamily="34" charset="-122"/>
                <a:cs typeface="Manrope" pitchFamily="34" charset="-120"/>
              </a:rPr>
              <a:t>AI calibration &amp; uncertainty quantification</a:t>
            </a:r>
            <a:endParaRPr lang="en-US" sz="1800" dirty="0"/>
          </a:p>
        </p:txBody>
      </p:sp>
      <p:sp>
        <p:nvSpPr>
          <p:cNvPr id="10" name="Shape 8"/>
          <p:cNvSpPr/>
          <p:nvPr/>
        </p:nvSpPr>
        <p:spPr>
          <a:xfrm>
            <a:off x="1428750" y="7050405"/>
            <a:ext cx="6569512" cy="9525"/>
          </a:xfrm>
          <a:prstGeom prst="rect">
            <a:avLst/>
          </a:prstGeom>
          <a:solidFill>
            <a:srgbClr val="FFFFFF">
              <a:alpha val="8000"/>
            </a:srgbClr>
          </a:solidFill>
          <a:ln/>
        </p:spPr>
      </p:sp>
      <p:sp>
        <p:nvSpPr>
          <p:cNvPr id="11" name="Text 9"/>
          <p:cNvSpPr/>
          <p:nvPr/>
        </p:nvSpPr>
        <p:spPr>
          <a:xfrm>
            <a:off x="1428750" y="6547485"/>
            <a:ext cx="6766597" cy="350520"/>
          </a:xfrm>
          <a:prstGeom prst="rect">
            <a:avLst/>
          </a:prstGeom>
          <a:noFill/>
          <a:ln/>
        </p:spPr>
        <p:txBody>
          <a:bodyPr wrap="square" lIns="25400" tIns="25400" rIns="25400" bIns="25400" rtlCol="0" anchor="t">
            <a:normAutofit/>
          </a:bodyPr>
          <a:lstStyle/>
          <a:p>
            <a:pPr marL="0" indent="0" algn="l">
              <a:buNone/>
            </a:pPr>
            <a:r>
              <a:rPr lang="en-US" sz="1800" b="1" dirty="0">
                <a:solidFill>
                  <a:srgbClr val="F8FAFC">
                    <a:alpha val="55000"/>
                  </a:srgbClr>
                </a:solidFill>
                <a:latin typeface="Manrope" pitchFamily="34" charset="0"/>
                <a:ea typeface="Manrope" pitchFamily="34" charset="-122"/>
                <a:cs typeface="Manrope" pitchFamily="34" charset="-120"/>
              </a:rPr>
              <a:t>Simulation &amp; scenario engine</a:t>
            </a:r>
            <a:endParaRPr lang="en-US" sz="1800" dirty="0"/>
          </a:p>
        </p:txBody>
      </p:sp>
      <p:sp>
        <p:nvSpPr>
          <p:cNvPr id="12" name="Text 10"/>
          <p:cNvSpPr/>
          <p:nvPr/>
        </p:nvSpPr>
        <p:spPr>
          <a:xfrm>
            <a:off x="1428750" y="7248525"/>
            <a:ext cx="6766597" cy="350520"/>
          </a:xfrm>
          <a:prstGeom prst="rect">
            <a:avLst/>
          </a:prstGeom>
          <a:noFill/>
          <a:ln/>
        </p:spPr>
        <p:txBody>
          <a:bodyPr wrap="square" lIns="25400" tIns="25400" rIns="25400" bIns="25400" rtlCol="0" anchor="t">
            <a:normAutofit/>
          </a:bodyPr>
          <a:lstStyle/>
          <a:p>
            <a:pPr marL="0" indent="0" algn="l">
              <a:buNone/>
            </a:pPr>
            <a:r>
              <a:rPr lang="en-US" sz="1800" b="1" dirty="0">
                <a:solidFill>
                  <a:srgbClr val="F8FAFC">
                    <a:alpha val="55000"/>
                  </a:srgbClr>
                </a:solidFill>
                <a:latin typeface="Manrope" pitchFamily="34" charset="0"/>
                <a:ea typeface="Manrope" pitchFamily="34" charset="-122"/>
                <a:cs typeface="Manrope" pitchFamily="34" charset="-120"/>
              </a:rPr>
              <a:t>Clinical interface &amp; API</a:t>
            </a:r>
            <a:endParaRPr lang="en-US" sz="1800" dirty="0"/>
          </a:p>
        </p:txBody>
      </p:sp>
      <p:sp>
        <p:nvSpPr>
          <p:cNvPr id="13" name="Shape 11"/>
          <p:cNvSpPr/>
          <p:nvPr/>
        </p:nvSpPr>
        <p:spPr>
          <a:xfrm>
            <a:off x="8665012" y="3388995"/>
            <a:ext cx="8194239" cy="5227320"/>
          </a:xfrm>
          <a:prstGeom prst="roundRect">
            <a:avLst>
              <a:gd name="adj" fmla="val 5102"/>
            </a:avLst>
          </a:prstGeom>
          <a:gradFill rotWithShape="1">
            <a:gsLst>
              <a:gs pos="0">
                <a:srgbClr val="FFFFFF">
                  <a:alpha val="6000"/>
                </a:srgbClr>
              </a:gs>
              <a:gs pos="100000">
                <a:srgbClr val="FFFFFF">
                  <a:alpha val="2000"/>
                </a:srgbClr>
              </a:gs>
            </a:gsLst>
            <a:lin ang="4200000" scaled="0"/>
          </a:gradFill>
          <a:ln w="7620">
            <a:solidFill>
              <a:srgbClr val="FFFFFF">
                <a:alpha val="14000"/>
              </a:srgbClr>
            </a:solidFill>
            <a:prstDash val="solid"/>
          </a:ln>
        </p:spPr>
      </p:sp>
      <p:sp>
        <p:nvSpPr>
          <p:cNvPr id="14" name="Shape 12"/>
          <p:cNvSpPr/>
          <p:nvPr/>
        </p:nvSpPr>
        <p:spPr>
          <a:xfrm>
            <a:off x="9148882" y="3872865"/>
            <a:ext cx="609600" cy="609600"/>
          </a:xfrm>
          <a:prstGeom prst="roundRect">
            <a:avLst>
              <a:gd name="adj" fmla="val 15625"/>
            </a:avLst>
          </a:prstGeom>
          <a:solidFill>
            <a:srgbClr val="0B1830"/>
          </a:solidFill>
          <a:ln/>
        </p:spPr>
      </p:sp>
      <p:pic>
        <p:nvPicPr>
          <p:cNvPr id="1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63182" y="3987165"/>
            <a:ext cx="381000" cy="381000"/>
          </a:xfrm>
          <a:prstGeom prst="rect">
            <a:avLst/>
          </a:prstGeom>
        </p:spPr>
      </p:pic>
      <p:sp>
        <p:nvSpPr>
          <p:cNvPr id="16" name="Text 13"/>
          <p:cNvSpPr/>
          <p:nvPr/>
        </p:nvSpPr>
        <p:spPr>
          <a:xfrm>
            <a:off x="9948982" y="4021455"/>
            <a:ext cx="3825466" cy="350520"/>
          </a:xfrm>
          <a:prstGeom prst="rect">
            <a:avLst/>
          </a:prstGeom>
          <a:noFill/>
          <a:ln/>
        </p:spPr>
        <p:txBody>
          <a:bodyPr wrap="square" lIns="25400" tIns="25400" rIns="25400" bIns="25400" rtlCol="0" anchor="t">
            <a:normAutofit/>
          </a:bodyPr>
          <a:lstStyle/>
          <a:p>
            <a:pPr marL="0" indent="0" algn="l">
              <a:buNone/>
            </a:pPr>
            <a:r>
              <a:rPr lang="en-US" sz="1800" kern="0" spc="144" dirty="0">
                <a:solidFill>
                  <a:srgbClr val="67E8F9"/>
                </a:solidFill>
                <a:latin typeface="Manrope" pitchFamily="34" charset="0"/>
                <a:ea typeface="Manrope" pitchFamily="34" charset="-122"/>
                <a:cs typeface="Manrope" pitchFamily="34" charset="-120"/>
              </a:rPr>
              <a:t>EXAMPLE — TUMOR GROWTH</a:t>
            </a:r>
            <a:endParaRPr lang="en-US" sz="1800" dirty="0"/>
          </a:p>
        </p:txBody>
      </p:sp>
      <p:sp>
        <p:nvSpPr>
          <p:cNvPr id="17" name="Shape 14"/>
          <p:cNvSpPr/>
          <p:nvPr/>
        </p:nvSpPr>
        <p:spPr>
          <a:xfrm>
            <a:off x="9148882" y="4692015"/>
            <a:ext cx="7226498" cy="1402080"/>
          </a:xfrm>
          <a:prstGeom prst="roundRect">
            <a:avLst>
              <a:gd name="adj" fmla="val 5435"/>
            </a:avLst>
          </a:prstGeom>
          <a:solidFill>
            <a:srgbClr val="050B16"/>
          </a:solidFill>
          <a:ln/>
        </p:spPr>
      </p:sp>
      <p:sp>
        <p:nvSpPr>
          <p:cNvPr id="18" name="Shape 15"/>
          <p:cNvSpPr/>
          <p:nvPr/>
        </p:nvSpPr>
        <p:spPr>
          <a:xfrm>
            <a:off x="9148882" y="6086475"/>
            <a:ext cx="7226498" cy="9525"/>
          </a:xfrm>
          <a:prstGeom prst="rect">
            <a:avLst/>
          </a:prstGeom>
          <a:solidFill>
            <a:srgbClr val="FFFFFF">
              <a:alpha val="10000"/>
            </a:srgbClr>
          </a:solidFill>
          <a:ln/>
        </p:spPr>
      </p:sp>
      <p:sp>
        <p:nvSpPr>
          <p:cNvPr id="19" name="Shape 16"/>
          <p:cNvSpPr/>
          <p:nvPr/>
        </p:nvSpPr>
        <p:spPr>
          <a:xfrm>
            <a:off x="9148882" y="4692015"/>
            <a:ext cx="7226498" cy="9525"/>
          </a:xfrm>
          <a:prstGeom prst="rect">
            <a:avLst/>
          </a:prstGeom>
          <a:solidFill>
            <a:srgbClr val="FFFFFF">
              <a:alpha val="10000"/>
            </a:srgbClr>
          </a:solidFill>
          <a:ln/>
        </p:spPr>
      </p:sp>
      <p:sp>
        <p:nvSpPr>
          <p:cNvPr id="20" name="Shape 17"/>
          <p:cNvSpPr/>
          <p:nvPr/>
        </p:nvSpPr>
        <p:spPr>
          <a:xfrm>
            <a:off x="11238666" y="5385435"/>
            <a:ext cx="359807" cy="15240"/>
          </a:xfrm>
          <a:prstGeom prst="rect">
            <a:avLst/>
          </a:prstGeom>
          <a:solidFill>
            <a:srgbClr val="F8FAFC"/>
          </a:solidFill>
          <a:ln/>
        </p:spPr>
      </p:sp>
      <p:sp>
        <p:nvSpPr>
          <p:cNvPr id="21" name="Text 18"/>
          <p:cNvSpPr/>
          <p:nvPr/>
        </p:nvSpPr>
        <p:spPr>
          <a:xfrm>
            <a:off x="11238666" y="5023485"/>
            <a:ext cx="436007" cy="361950"/>
          </a:xfrm>
          <a:prstGeom prst="rect">
            <a:avLst/>
          </a:prstGeom>
          <a:noFill/>
          <a:ln/>
        </p:spPr>
        <p:txBody>
          <a:bodyPr wrap="square" lIns="25400" tIns="25400" rIns="25400" bIns="25400" rtlCol="0" anchor="t">
            <a:normAutofit/>
          </a:bodyPr>
          <a:lstStyle/>
          <a:p>
            <a:pPr marL="0" indent="0" algn="l">
              <a:lnSpc>
                <a:spcPct val="86735"/>
              </a:lnSpc>
              <a:buNone/>
            </a:pPr>
            <a:r>
              <a:rPr lang="en-US" sz="2550" i="1" dirty="0">
                <a:solidFill>
                  <a:srgbClr val="F8FAFC"/>
                </a:solidFill>
                <a:latin typeface="Times New Roman" pitchFamily="34" charset="0"/>
                <a:ea typeface="Times New Roman" pitchFamily="34" charset="-122"/>
                <a:cs typeface="Times New Roman" pitchFamily="34" charset="-120"/>
              </a:rPr>
              <a:t>dV</a:t>
            </a:r>
            <a:endParaRPr lang="en-US" sz="2550" dirty="0"/>
          </a:p>
        </p:txBody>
      </p:sp>
      <p:sp>
        <p:nvSpPr>
          <p:cNvPr id="22" name="Text 19"/>
          <p:cNvSpPr/>
          <p:nvPr/>
        </p:nvSpPr>
        <p:spPr>
          <a:xfrm>
            <a:off x="11292603" y="5438775"/>
            <a:ext cx="328136" cy="361950"/>
          </a:xfrm>
          <a:prstGeom prst="rect">
            <a:avLst/>
          </a:prstGeom>
          <a:noFill/>
          <a:ln/>
        </p:spPr>
        <p:txBody>
          <a:bodyPr wrap="square" lIns="25400" tIns="25400" rIns="25400" bIns="25400" rtlCol="0" anchor="t">
            <a:normAutofit/>
          </a:bodyPr>
          <a:lstStyle/>
          <a:p>
            <a:pPr marL="0" indent="0" algn="l">
              <a:lnSpc>
                <a:spcPct val="86735"/>
              </a:lnSpc>
              <a:buNone/>
            </a:pPr>
            <a:r>
              <a:rPr lang="en-US" sz="2550" i="1" dirty="0">
                <a:solidFill>
                  <a:srgbClr val="F8FAFC"/>
                </a:solidFill>
                <a:latin typeface="Times New Roman" pitchFamily="34" charset="0"/>
                <a:ea typeface="Times New Roman" pitchFamily="34" charset="-122"/>
                <a:cs typeface="Times New Roman" pitchFamily="34" charset="-120"/>
              </a:rPr>
              <a:t>dt</a:t>
            </a:r>
            <a:endParaRPr lang="en-US" sz="2550" dirty="0"/>
          </a:p>
        </p:txBody>
      </p:sp>
      <p:sp>
        <p:nvSpPr>
          <p:cNvPr id="23" name="Text 20"/>
          <p:cNvSpPr/>
          <p:nvPr/>
        </p:nvSpPr>
        <p:spPr>
          <a:xfrm>
            <a:off x="11808023" y="5172075"/>
            <a:ext cx="291108" cy="480060"/>
          </a:xfrm>
          <a:prstGeom prst="rect">
            <a:avLst/>
          </a:prstGeom>
          <a:noFill/>
          <a:ln/>
        </p:spPr>
        <p:txBody>
          <a:bodyPr wrap="square" lIns="25400" tIns="25400" rIns="25400" bIns="25400" rtlCol="0" anchor="t">
            <a:normAutofit/>
          </a:bodyPr>
          <a:lstStyle/>
          <a:p>
            <a:pPr marL="0" indent="0" algn="l">
              <a:buNone/>
            </a:pPr>
            <a:r>
              <a:rPr lang="en-US" sz="3000" dirty="0">
                <a:solidFill>
                  <a:srgbClr val="F8FAFC"/>
                </a:solidFill>
                <a:latin typeface="Times New Roman" pitchFamily="34" charset="0"/>
                <a:ea typeface="Times New Roman" pitchFamily="34" charset="-122"/>
                <a:cs typeface="Times New Roman" pitchFamily="34" charset="-120"/>
              </a:rPr>
              <a:t>=</a:t>
            </a:r>
            <a:endParaRPr lang="en-US" sz="3000" dirty="0"/>
          </a:p>
        </p:txBody>
      </p:sp>
      <p:sp>
        <p:nvSpPr>
          <p:cNvPr id="24" name="Text 21"/>
          <p:cNvSpPr/>
          <p:nvPr/>
        </p:nvSpPr>
        <p:spPr>
          <a:xfrm>
            <a:off x="12232481" y="5172075"/>
            <a:ext cx="473988" cy="480060"/>
          </a:xfrm>
          <a:prstGeom prst="rect">
            <a:avLst/>
          </a:prstGeom>
          <a:noFill/>
          <a:ln/>
        </p:spPr>
        <p:txBody>
          <a:bodyPr wrap="square" lIns="25400" tIns="25400" rIns="25400" bIns="25400" rtlCol="0" anchor="t">
            <a:normAutofit/>
          </a:bodyPr>
          <a:lstStyle/>
          <a:p>
            <a:pPr marL="0" indent="0" algn="l">
              <a:buNone/>
            </a:pPr>
            <a:r>
              <a:rPr lang="en-US" sz="3000" i="1" dirty="0">
                <a:solidFill>
                  <a:srgbClr val="F8FAFC"/>
                </a:solidFill>
                <a:latin typeface="Times New Roman" pitchFamily="34" charset="0"/>
                <a:ea typeface="Times New Roman" pitchFamily="34" charset="-122"/>
                <a:cs typeface="Times New Roman" pitchFamily="34" charset="-120"/>
              </a:rPr>
              <a:t>λV</a:t>
            </a:r>
            <a:endParaRPr lang="en-US" sz="3000" dirty="0"/>
          </a:p>
        </p:txBody>
      </p:sp>
      <p:sp>
        <p:nvSpPr>
          <p:cNvPr id="25" name="Text 22"/>
          <p:cNvSpPr/>
          <p:nvPr/>
        </p:nvSpPr>
        <p:spPr>
          <a:xfrm>
            <a:off x="12839820" y="5172075"/>
            <a:ext cx="372666" cy="480060"/>
          </a:xfrm>
          <a:prstGeom prst="rect">
            <a:avLst/>
          </a:prstGeom>
          <a:noFill/>
          <a:ln/>
        </p:spPr>
        <p:txBody>
          <a:bodyPr wrap="square" lIns="25400" tIns="25400" rIns="25400" bIns="25400" rtlCol="0" anchor="t">
            <a:normAutofit/>
          </a:bodyPr>
          <a:lstStyle/>
          <a:p>
            <a:pPr marL="0" indent="0" algn="l">
              <a:buNone/>
            </a:pPr>
            <a:r>
              <a:rPr lang="en-US" sz="3000" i="1" dirty="0">
                <a:solidFill>
                  <a:srgbClr val="F8FAFC"/>
                </a:solidFill>
                <a:latin typeface="Times New Roman" pitchFamily="34" charset="0"/>
                <a:ea typeface="Times New Roman" pitchFamily="34" charset="-122"/>
                <a:cs typeface="Times New Roman" pitchFamily="34" charset="-120"/>
              </a:rPr>
              <a:t>ln</a:t>
            </a:r>
            <a:endParaRPr lang="en-US" sz="3000" dirty="0"/>
          </a:p>
        </p:txBody>
      </p:sp>
      <p:sp>
        <p:nvSpPr>
          <p:cNvPr id="26" name="Text 23"/>
          <p:cNvSpPr/>
          <p:nvPr/>
        </p:nvSpPr>
        <p:spPr>
          <a:xfrm>
            <a:off x="13345835" y="5130165"/>
            <a:ext cx="228481" cy="563880"/>
          </a:xfrm>
          <a:prstGeom prst="rect">
            <a:avLst/>
          </a:prstGeom>
          <a:noFill/>
          <a:ln/>
        </p:spPr>
        <p:txBody>
          <a:bodyPr wrap="square" lIns="25400" tIns="25400" rIns="25400" bIns="25400" rtlCol="0" anchor="t">
            <a:normAutofit/>
          </a:bodyPr>
          <a:lstStyle/>
          <a:p>
            <a:pPr marL="0" indent="0" algn="l">
              <a:buNone/>
            </a:pPr>
            <a:r>
              <a:rPr lang="en-US" sz="3600" dirty="0">
                <a:solidFill>
                  <a:srgbClr val="F8FAFC"/>
                </a:solidFill>
                <a:latin typeface="Times New Roman" pitchFamily="34" charset="0"/>
                <a:ea typeface="Times New Roman" pitchFamily="34" charset="-122"/>
                <a:cs typeface="Times New Roman" pitchFamily="34" charset="-120"/>
              </a:rPr>
              <a:t>(</a:t>
            </a:r>
            <a:endParaRPr lang="en-US" sz="3600" dirty="0"/>
          </a:p>
        </p:txBody>
      </p:sp>
      <p:sp>
        <p:nvSpPr>
          <p:cNvPr id="27" name="Shape 24"/>
          <p:cNvSpPr/>
          <p:nvPr/>
        </p:nvSpPr>
        <p:spPr>
          <a:xfrm>
            <a:off x="13707666" y="5385435"/>
            <a:ext cx="216098" cy="15240"/>
          </a:xfrm>
          <a:prstGeom prst="rect">
            <a:avLst/>
          </a:prstGeom>
          <a:solidFill>
            <a:srgbClr val="F8FAFC"/>
          </a:solidFill>
          <a:ln/>
        </p:spPr>
      </p:sp>
      <p:sp>
        <p:nvSpPr>
          <p:cNvPr id="28" name="Text 25"/>
          <p:cNvSpPr/>
          <p:nvPr/>
        </p:nvSpPr>
        <p:spPr>
          <a:xfrm>
            <a:off x="13707666" y="5023485"/>
            <a:ext cx="292298" cy="361950"/>
          </a:xfrm>
          <a:prstGeom prst="rect">
            <a:avLst/>
          </a:prstGeom>
          <a:noFill/>
          <a:ln/>
        </p:spPr>
        <p:txBody>
          <a:bodyPr wrap="square" lIns="25400" tIns="25400" rIns="25400" bIns="25400" rtlCol="0" anchor="t">
            <a:normAutofit/>
          </a:bodyPr>
          <a:lstStyle/>
          <a:p>
            <a:pPr marL="0" indent="0" algn="l">
              <a:lnSpc>
                <a:spcPct val="86735"/>
              </a:lnSpc>
              <a:buNone/>
            </a:pPr>
            <a:r>
              <a:rPr lang="en-US" sz="2550" i="1" dirty="0">
                <a:solidFill>
                  <a:srgbClr val="F8FAFC"/>
                </a:solidFill>
                <a:latin typeface="Times New Roman" pitchFamily="34" charset="0"/>
                <a:ea typeface="Times New Roman" pitchFamily="34" charset="-122"/>
                <a:cs typeface="Times New Roman" pitchFamily="34" charset="-120"/>
              </a:rPr>
              <a:t>K</a:t>
            </a:r>
            <a:endParaRPr lang="en-US" sz="2550" dirty="0"/>
          </a:p>
        </p:txBody>
      </p:sp>
      <p:sp>
        <p:nvSpPr>
          <p:cNvPr id="29" name="Text 26"/>
          <p:cNvSpPr/>
          <p:nvPr/>
        </p:nvSpPr>
        <p:spPr>
          <a:xfrm>
            <a:off x="13716715" y="5438775"/>
            <a:ext cx="274082" cy="361950"/>
          </a:xfrm>
          <a:prstGeom prst="rect">
            <a:avLst/>
          </a:prstGeom>
          <a:noFill/>
          <a:ln/>
        </p:spPr>
        <p:txBody>
          <a:bodyPr wrap="square" lIns="25400" tIns="25400" rIns="25400" bIns="25400" rtlCol="0" anchor="t">
            <a:normAutofit/>
          </a:bodyPr>
          <a:lstStyle/>
          <a:p>
            <a:pPr marL="0" indent="0" algn="l">
              <a:lnSpc>
                <a:spcPct val="86735"/>
              </a:lnSpc>
              <a:buNone/>
            </a:pPr>
            <a:r>
              <a:rPr lang="en-US" sz="2550" i="1" dirty="0">
                <a:solidFill>
                  <a:srgbClr val="F8FAFC"/>
                </a:solidFill>
                <a:latin typeface="Times New Roman" pitchFamily="34" charset="0"/>
                <a:ea typeface="Times New Roman" pitchFamily="34" charset="-122"/>
                <a:cs typeface="Times New Roman" pitchFamily="34" charset="-120"/>
              </a:rPr>
              <a:t>V</a:t>
            </a:r>
            <a:endParaRPr lang="en-US" sz="2550" dirty="0"/>
          </a:p>
        </p:txBody>
      </p:sp>
      <p:sp>
        <p:nvSpPr>
          <p:cNvPr id="30" name="Text 27"/>
          <p:cNvSpPr/>
          <p:nvPr/>
        </p:nvSpPr>
        <p:spPr>
          <a:xfrm>
            <a:off x="14133314" y="5130165"/>
            <a:ext cx="228481" cy="563880"/>
          </a:xfrm>
          <a:prstGeom prst="rect">
            <a:avLst/>
          </a:prstGeom>
          <a:noFill/>
          <a:ln/>
        </p:spPr>
        <p:txBody>
          <a:bodyPr wrap="square" lIns="25400" tIns="25400" rIns="25400" bIns="25400" rtlCol="0" anchor="t">
            <a:normAutofit/>
          </a:bodyPr>
          <a:lstStyle/>
          <a:p>
            <a:pPr marL="0" indent="0" algn="l">
              <a:buNone/>
            </a:pPr>
            <a:r>
              <a:rPr lang="en-US" sz="3600" dirty="0">
                <a:solidFill>
                  <a:srgbClr val="F8FAFC"/>
                </a:solidFill>
                <a:latin typeface="Times New Roman" pitchFamily="34" charset="0"/>
                <a:ea typeface="Times New Roman" pitchFamily="34" charset="-122"/>
                <a:cs typeface="Times New Roman" pitchFamily="34" charset="-120"/>
              </a:rPr>
              <a:t>)</a:t>
            </a:r>
            <a:endParaRPr lang="en-US" sz="3600" dirty="0"/>
          </a:p>
        </p:txBody>
      </p:sp>
      <p:sp>
        <p:nvSpPr>
          <p:cNvPr id="31" name="Text 28"/>
          <p:cNvSpPr/>
          <p:nvPr/>
        </p:nvSpPr>
        <p:spPr>
          <a:xfrm>
            <a:off x="9148882" y="6303645"/>
            <a:ext cx="7443293" cy="1866900"/>
          </a:xfrm>
          <a:prstGeom prst="rect">
            <a:avLst/>
          </a:prstGeom>
          <a:noFill/>
          <a:ln/>
        </p:spPr>
        <p:txBody>
          <a:bodyPr wrap="square" lIns="25400" tIns="25400" rIns="25400" bIns="25400" rtlCol="0" anchor="t">
            <a:normAutofit/>
          </a:bodyPr>
          <a:lstStyle/>
          <a:p>
            <a:pPr marL="0" indent="0" algn="l">
              <a:lnSpc>
                <a:spcPct val="117073"/>
              </a:lnSpc>
              <a:buNone/>
            </a:pPr>
            <a:r>
              <a:rPr lang="en-US" sz="1800" dirty="0">
                <a:solidFill>
                  <a:srgbClr val="F8FAFC">
                    <a:alpha val="60000"/>
                  </a:srgbClr>
                </a:solidFill>
                <a:latin typeface="Manrope" pitchFamily="34" charset="0"/>
                <a:ea typeface="Manrope" pitchFamily="34" charset="-122"/>
                <a:cs typeface="Manrope" pitchFamily="34" charset="-120"/>
              </a:rPr>
              <a:t>The tumour is described using a mechanistic growth equation. Patient-specific parameters such as growth rate (λ) and carrying capacity (K) are inferred from longitudinal imaging and clinical measurements. AI assists with parameter estimation and quantifies uncertainty, enabling simulations tailored to the individual patient.</a:t>
            </a:r>
            <a:endParaRPr lang="en-US"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7111F"/>
        </a:solidFill>
        <a:effectLst/>
      </p:bgPr>
    </p:bg>
    <p:spTree>
      <p:nvGrpSpPr>
        <p:cNvPr id="1" name=""/>
        <p:cNvGrpSpPr/>
        <p:nvPr/>
      </p:nvGrpSpPr>
      <p:grpSpPr>
        <a:xfrm>
          <a:off x="0" y="0"/>
          <a:ext cx="0" cy="0"/>
          <a:chOff x="0" y="0"/>
          <a:chExt cx="0" cy="0"/>
        </a:xfrm>
      </p:grpSpPr>
      <p:sp>
        <p:nvSpPr>
          <p:cNvPr id="2" name="Text 0"/>
          <p:cNvSpPr/>
          <p:nvPr/>
        </p:nvSpPr>
        <p:spPr>
          <a:xfrm>
            <a:off x="7340441" y="461010"/>
            <a:ext cx="3967829" cy="350520"/>
          </a:xfrm>
          <a:prstGeom prst="rect">
            <a:avLst/>
          </a:prstGeom>
          <a:noFill/>
          <a:ln/>
        </p:spPr>
        <p:txBody>
          <a:bodyPr wrap="square" lIns="25400" tIns="25400" rIns="25400" bIns="25400" rtlCol="0" anchor="t">
            <a:normAutofit/>
          </a:bodyPr>
          <a:lstStyle/>
          <a:p>
            <a:pPr marL="0" indent="0" algn="l">
              <a:buNone/>
            </a:pPr>
            <a:r>
              <a:rPr lang="en-US" sz="1800" b="1" kern="0" spc="450" dirty="0">
                <a:solidFill>
                  <a:srgbClr val="22D3EE"/>
                </a:solidFill>
                <a:latin typeface="Manrope" pitchFamily="34" charset="0"/>
                <a:ea typeface="Manrope" pitchFamily="34" charset="-122"/>
                <a:cs typeface="Manrope" pitchFamily="34" charset="-120"/>
              </a:rPr>
              <a:t>WHAT FEEDS THE TWIN</a:t>
            </a:r>
            <a:endParaRPr lang="en-US" sz="1800" dirty="0"/>
          </a:p>
        </p:txBody>
      </p:sp>
      <p:sp>
        <p:nvSpPr>
          <p:cNvPr id="3" name="Text 1"/>
          <p:cNvSpPr/>
          <p:nvPr/>
        </p:nvSpPr>
        <p:spPr>
          <a:xfrm>
            <a:off x="7484150" y="982980"/>
            <a:ext cx="3651540" cy="662940"/>
          </a:xfrm>
          <a:prstGeom prst="rect">
            <a:avLst/>
          </a:prstGeom>
          <a:noFill/>
          <a:ln/>
        </p:spPr>
        <p:txBody>
          <a:bodyPr wrap="square" lIns="25400" tIns="25400" rIns="25400" bIns="25400" rtlCol="0" anchor="t">
            <a:normAutofit/>
          </a:bodyPr>
          <a:lstStyle/>
          <a:p>
            <a:pPr marL="0" indent="0" algn="l">
              <a:buNone/>
            </a:pPr>
            <a:r>
              <a:rPr lang="en-US" sz="3900" b="1" dirty="0">
                <a:solidFill>
                  <a:srgbClr val="F8FAFC"/>
                </a:solidFill>
                <a:latin typeface="Sora" pitchFamily="34" charset="0"/>
                <a:ea typeface="Sora" pitchFamily="34" charset="-122"/>
                <a:cs typeface="Sora" pitchFamily="34" charset="-120"/>
              </a:rPr>
              <a:t>Data sources</a:t>
            </a:r>
            <a:endParaRPr lang="en-US" sz="3900" dirty="0"/>
          </a:p>
        </p:txBody>
      </p:sp>
      <p:sp>
        <p:nvSpPr>
          <p:cNvPr id="4" name="Shape 2"/>
          <p:cNvSpPr/>
          <p:nvPr/>
        </p:nvSpPr>
        <p:spPr>
          <a:xfrm rot="6288527">
            <a:off x="9142096" y="5796916"/>
            <a:ext cx="6115049" cy="6115049"/>
          </a:xfrm>
          <a:prstGeom prst="ellipse">
            <a:avLst/>
          </a:prstGeom>
          <a:ln w="7620">
            <a:solidFill>
              <a:srgbClr val="FFFFFF">
                <a:alpha val="8000"/>
              </a:srgbClr>
            </a:solidFill>
            <a:prstDash val="dash"/>
          </a:ln>
        </p:spPr>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00250" y="2179320"/>
            <a:ext cx="14287500" cy="7239000"/>
          </a:xfrm>
          <a:prstGeom prst="rect">
            <a:avLst/>
          </a:prstGeom>
        </p:spPr>
      </p:pic>
      <p:sp>
        <p:nvSpPr>
          <p:cNvPr id="6" name="Shape 3"/>
          <p:cNvSpPr/>
          <p:nvPr/>
        </p:nvSpPr>
        <p:spPr>
          <a:xfrm>
            <a:off x="8039100" y="4693920"/>
            <a:ext cx="2209800" cy="2209800"/>
          </a:xfrm>
          <a:prstGeom prst="ellipse">
            <a:avLst/>
          </a:prstGeom>
          <a:gradFill rotWithShape="1">
            <a:gsLst>
              <a:gs pos="0">
                <a:srgbClr val="8B5CF6">
                  <a:alpha val="30000"/>
                </a:srgbClr>
              </a:gs>
              <a:gs pos="70000">
                <a:srgbClr val="8B5CF6">
                  <a:alpha val="0"/>
                </a:srgbClr>
              </a:gs>
            </a:gsLst>
            <a:path path="circle">
              <a:fillToRect l="50000" t="50000" r="50000" b="50000"/>
            </a:path>
          </a:gradFill>
          <a:ln/>
        </p:spPr>
      </p:sp>
      <p:sp>
        <p:nvSpPr>
          <p:cNvPr id="7" name="Shape 4"/>
          <p:cNvSpPr/>
          <p:nvPr/>
        </p:nvSpPr>
        <p:spPr>
          <a:xfrm>
            <a:off x="8191500" y="4846320"/>
            <a:ext cx="1920240" cy="1920240"/>
          </a:xfrm>
          <a:prstGeom prst="ellipse">
            <a:avLst/>
          </a:prstGeom>
          <a:gradFill rotWithShape="1">
            <a:gsLst>
              <a:gs pos="0">
                <a:srgbClr val="8B5CF6">
                  <a:alpha val="26000"/>
                </a:srgbClr>
              </a:gs>
              <a:gs pos="100000">
                <a:srgbClr val="22D3EE">
                  <a:alpha val="10000"/>
                </a:srgbClr>
              </a:gs>
            </a:gsLst>
            <a:lin ang="4200000" scaled="0"/>
          </a:gradFill>
          <a:ln w="7620">
            <a:solidFill>
              <a:srgbClr val="8B5CF6">
                <a:alpha val="55000"/>
              </a:srgbClr>
            </a:solidFill>
            <a:prstDash val="solid"/>
          </a:ln>
          <a:effectLst>
            <a:outerShdw blurRad="571500" dist="50800" dir="16200000" algn="bl" rotWithShape="0">
              <a:srgbClr val="8B5CF6">
                <a:alpha val="20000"/>
              </a:srgbClr>
            </a:outerShdw>
          </a:effectLst>
        </p:spPr>
      </p:sp>
      <p:sp>
        <p:nvSpPr>
          <p:cNvPr id="8" name="Text 5"/>
          <p:cNvSpPr/>
          <p:nvPr/>
        </p:nvSpPr>
        <p:spPr>
          <a:xfrm>
            <a:off x="8689539" y="5494020"/>
            <a:ext cx="1000363" cy="350520"/>
          </a:xfrm>
          <a:prstGeom prst="rect">
            <a:avLst/>
          </a:prstGeom>
          <a:noFill/>
          <a:ln/>
        </p:spPr>
        <p:txBody>
          <a:bodyPr wrap="square" lIns="0" tIns="0" rIns="0" bIns="0" rtlCol="0" anchor="t">
            <a:normAutofit/>
          </a:bodyPr>
          <a:lstStyle/>
          <a:p>
            <a:pPr marL="0" indent="0" algn="ctr">
              <a:buNone/>
            </a:pPr>
            <a:r>
              <a:rPr lang="en-US" sz="1950" b="1" dirty="0">
                <a:solidFill>
                  <a:srgbClr val="F8FAFC"/>
                </a:solidFill>
                <a:latin typeface="Sora" pitchFamily="34" charset="0"/>
                <a:ea typeface="Sora" pitchFamily="34" charset="-122"/>
                <a:cs typeface="Sora" pitchFamily="34" charset="-120"/>
              </a:rPr>
              <a:t>Patient</a:t>
            </a:r>
            <a:endParaRPr lang="en-US" sz="1950" dirty="0"/>
          </a:p>
        </p:txBody>
      </p:sp>
      <p:sp>
        <p:nvSpPr>
          <p:cNvPr id="9" name="Text 6"/>
          <p:cNvSpPr/>
          <p:nvPr/>
        </p:nvSpPr>
        <p:spPr>
          <a:xfrm>
            <a:off x="8843963" y="5806440"/>
            <a:ext cx="691515" cy="350520"/>
          </a:xfrm>
          <a:prstGeom prst="rect">
            <a:avLst/>
          </a:prstGeom>
          <a:noFill/>
          <a:ln/>
        </p:spPr>
        <p:txBody>
          <a:bodyPr wrap="square" lIns="0" tIns="0" rIns="0" bIns="0" rtlCol="0" anchor="t">
            <a:normAutofit/>
          </a:bodyPr>
          <a:lstStyle/>
          <a:p>
            <a:pPr marL="0" indent="0" algn="ctr">
              <a:buNone/>
            </a:pPr>
            <a:r>
              <a:rPr lang="en-US" sz="1950" b="1" dirty="0">
                <a:solidFill>
                  <a:srgbClr val="F8FAFC"/>
                </a:solidFill>
                <a:latin typeface="Sora" pitchFamily="34" charset="0"/>
                <a:ea typeface="Sora" pitchFamily="34" charset="-122"/>
                <a:cs typeface="Sora" pitchFamily="34" charset="-120"/>
              </a:rPr>
              <a:t>Twin</a:t>
            </a:r>
            <a:endParaRPr lang="en-US" sz="1950" dirty="0"/>
          </a:p>
        </p:txBody>
      </p:sp>
      <p:sp>
        <p:nvSpPr>
          <p:cNvPr id="10" name="Shape 7"/>
          <p:cNvSpPr/>
          <p:nvPr/>
        </p:nvSpPr>
        <p:spPr>
          <a:xfrm>
            <a:off x="8717280" y="1901190"/>
            <a:ext cx="853440" cy="853440"/>
          </a:xfrm>
          <a:prstGeom prst="ellipse">
            <a:avLst/>
          </a:prstGeom>
          <a:solidFill>
            <a:srgbClr val="67E8F9">
              <a:alpha val="12000"/>
            </a:srgbClr>
          </a:solidFill>
          <a:ln w="7620">
            <a:solidFill>
              <a:srgbClr val="67E8F9">
                <a:alpha val="40000"/>
              </a:srgbClr>
            </a:solidFill>
            <a:prstDash val="solid"/>
          </a:ln>
          <a:effectLst>
            <a:outerShdw blurRad="228600" dist="50800" dir="16200000" algn="bl" rotWithShape="0">
              <a:srgbClr val="67E8F9">
                <a:alpha val="18000"/>
              </a:srgbClr>
            </a:outerShdw>
          </a:effectLst>
        </p:spPr>
      </p:sp>
      <p:pic>
        <p:nvPicPr>
          <p:cNvPr id="11"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63025" y="2146935"/>
            <a:ext cx="361950" cy="361950"/>
          </a:xfrm>
          <a:prstGeom prst="rect">
            <a:avLst/>
          </a:prstGeom>
        </p:spPr>
      </p:pic>
      <p:sp>
        <p:nvSpPr>
          <p:cNvPr id="12" name="Text 8"/>
          <p:cNvSpPr/>
          <p:nvPr/>
        </p:nvSpPr>
        <p:spPr>
          <a:xfrm>
            <a:off x="7939088" y="2887980"/>
            <a:ext cx="2409825" cy="350520"/>
          </a:xfrm>
          <a:prstGeom prst="rect">
            <a:avLst/>
          </a:prstGeom>
          <a:noFill/>
          <a:ln/>
        </p:spPr>
        <p:txBody>
          <a:bodyPr wrap="square" lIns="25400" tIns="25400" rIns="25400" bIns="25400" rtlCol="0" anchor="t">
            <a:normAutofit/>
          </a:bodyPr>
          <a:lstStyle/>
          <a:p>
            <a:pPr marL="0" indent="0" algn="ctr">
              <a:buNone/>
            </a:pPr>
            <a:r>
              <a:rPr lang="en-US" sz="1800" b="1" dirty="0">
                <a:solidFill>
                  <a:srgbClr val="F8FAFC"/>
                </a:solidFill>
                <a:latin typeface="Manrope" pitchFamily="34" charset="0"/>
                <a:ea typeface="Manrope" pitchFamily="34" charset="-122"/>
                <a:cs typeface="Manrope" pitchFamily="34" charset="-120"/>
              </a:rPr>
              <a:t>Imaging</a:t>
            </a:r>
            <a:endParaRPr lang="en-US" sz="1800" dirty="0"/>
          </a:p>
        </p:txBody>
      </p:sp>
      <p:sp>
        <p:nvSpPr>
          <p:cNvPr id="13" name="Text 9"/>
          <p:cNvSpPr/>
          <p:nvPr/>
        </p:nvSpPr>
        <p:spPr>
          <a:xfrm>
            <a:off x="7939088" y="3238500"/>
            <a:ext cx="2409825" cy="350520"/>
          </a:xfrm>
          <a:prstGeom prst="rect">
            <a:avLst/>
          </a:prstGeom>
          <a:noFill/>
          <a:ln/>
        </p:spPr>
        <p:txBody>
          <a:bodyPr wrap="square" lIns="25400" tIns="25400" rIns="25400" bIns="25400" rtlCol="0" anchor="t">
            <a:normAutofit/>
          </a:bodyPr>
          <a:lstStyle/>
          <a:p>
            <a:pPr marL="0" indent="0" algn="ctr">
              <a:buNone/>
            </a:pPr>
            <a:r>
              <a:rPr lang="en-US" sz="1800" dirty="0">
                <a:solidFill>
                  <a:srgbClr val="F8FAFC">
                    <a:alpha val="50000"/>
                  </a:srgbClr>
                </a:solidFill>
                <a:latin typeface="Manrope" pitchFamily="34" charset="0"/>
                <a:ea typeface="Manrope" pitchFamily="34" charset="-122"/>
                <a:cs typeface="Manrope" pitchFamily="34" charset="-120"/>
              </a:rPr>
              <a:t>MRI · CT · PET</a:t>
            </a:r>
            <a:endParaRPr lang="en-US" sz="1800" dirty="0"/>
          </a:p>
        </p:txBody>
      </p:sp>
      <p:sp>
        <p:nvSpPr>
          <p:cNvPr id="14" name="Shape 10"/>
          <p:cNvSpPr/>
          <p:nvPr/>
        </p:nvSpPr>
        <p:spPr>
          <a:xfrm>
            <a:off x="8048625" y="3646170"/>
            <a:ext cx="2190750" cy="716280"/>
          </a:xfrm>
          <a:prstGeom prst="roundRect">
            <a:avLst>
              <a:gd name="adj" fmla="val 26596"/>
            </a:avLst>
          </a:prstGeom>
          <a:solidFill>
            <a:srgbClr val="67E8F9">
              <a:alpha val="10000"/>
            </a:srgbClr>
          </a:solidFill>
          <a:ln w="7620">
            <a:solidFill>
              <a:srgbClr val="67E8F9">
                <a:alpha val="30000"/>
              </a:srgbClr>
            </a:solidFill>
            <a:prstDash val="solid"/>
          </a:ln>
        </p:spPr>
      </p:sp>
      <p:sp>
        <p:nvSpPr>
          <p:cNvPr id="15" name="Text 11"/>
          <p:cNvSpPr/>
          <p:nvPr/>
        </p:nvSpPr>
        <p:spPr>
          <a:xfrm>
            <a:off x="8151495" y="3691890"/>
            <a:ext cx="1985010" cy="662940"/>
          </a:xfrm>
          <a:prstGeom prst="rect">
            <a:avLst/>
          </a:prstGeom>
          <a:noFill/>
          <a:ln/>
        </p:spPr>
        <p:txBody>
          <a:bodyPr wrap="square" lIns="25400" tIns="25400" rIns="25400" bIns="25400" rtlCol="0" anchor="t">
            <a:normAutofit/>
          </a:bodyPr>
          <a:lstStyle/>
          <a:p>
            <a:pPr marL="0" indent="0" algn="ctr">
              <a:buNone/>
            </a:pPr>
            <a:r>
              <a:rPr lang="en-US" sz="1800" kern="0" spc="36" dirty="0">
                <a:solidFill>
                  <a:srgbClr val="67E8F9"/>
                </a:solidFill>
                <a:latin typeface="Manrope" pitchFamily="34" charset="0"/>
                <a:ea typeface="Manrope" pitchFamily="34" charset="-122"/>
                <a:cs typeface="Manrope" pitchFamily="34" charset="-120"/>
              </a:rPr>
              <a:t>Per treatment cycle</a:t>
            </a:r>
            <a:endParaRPr lang="en-US" sz="1800" dirty="0"/>
          </a:p>
        </p:txBody>
      </p:sp>
      <p:sp>
        <p:nvSpPr>
          <p:cNvPr id="16" name="Shape 12"/>
          <p:cNvSpPr/>
          <p:nvPr/>
        </p:nvSpPr>
        <p:spPr>
          <a:xfrm>
            <a:off x="11253788" y="3588068"/>
            <a:ext cx="853440" cy="853440"/>
          </a:xfrm>
          <a:prstGeom prst="ellipse">
            <a:avLst/>
          </a:prstGeom>
          <a:solidFill>
            <a:srgbClr val="C4B5FD">
              <a:alpha val="12000"/>
            </a:srgbClr>
          </a:solidFill>
          <a:ln w="7620">
            <a:solidFill>
              <a:srgbClr val="C4B5FD">
                <a:alpha val="40000"/>
              </a:srgbClr>
            </a:solidFill>
            <a:prstDash val="solid"/>
          </a:ln>
          <a:effectLst>
            <a:outerShdw blurRad="228600" dist="50800" dir="16200000" algn="bl" rotWithShape="0">
              <a:srgbClr val="C4B5FD">
                <a:alpha val="18000"/>
              </a:srgbClr>
            </a:outerShdw>
          </a:effectLst>
        </p:spPr>
      </p:sp>
      <p:pic>
        <p:nvPicPr>
          <p:cNvPr id="17"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499533" y="3833812"/>
            <a:ext cx="361950" cy="361950"/>
          </a:xfrm>
          <a:prstGeom prst="rect">
            <a:avLst/>
          </a:prstGeom>
        </p:spPr>
      </p:pic>
      <p:sp>
        <p:nvSpPr>
          <p:cNvPr id="18" name="Text 13"/>
          <p:cNvSpPr/>
          <p:nvPr/>
        </p:nvSpPr>
        <p:spPr>
          <a:xfrm>
            <a:off x="10547033" y="4574858"/>
            <a:ext cx="2266950" cy="662940"/>
          </a:xfrm>
          <a:prstGeom prst="rect">
            <a:avLst/>
          </a:prstGeom>
          <a:noFill/>
          <a:ln/>
        </p:spPr>
        <p:txBody>
          <a:bodyPr wrap="square" lIns="25400" tIns="25400" rIns="25400" bIns="25400" rtlCol="0" anchor="t">
            <a:normAutofit/>
          </a:bodyPr>
          <a:lstStyle/>
          <a:p>
            <a:pPr marL="0" indent="0" algn="ctr">
              <a:buNone/>
            </a:pPr>
            <a:r>
              <a:rPr lang="en-US" sz="1800" b="1" dirty="0">
                <a:solidFill>
                  <a:srgbClr val="F8FAFC"/>
                </a:solidFill>
                <a:latin typeface="Manrope" pitchFamily="34" charset="0"/>
                <a:ea typeface="Manrope" pitchFamily="34" charset="-122"/>
                <a:cs typeface="Manrope" pitchFamily="34" charset="-120"/>
              </a:rPr>
              <a:t>Genomics &amp; pathology</a:t>
            </a:r>
            <a:endParaRPr lang="en-US" sz="1800" dirty="0"/>
          </a:p>
        </p:txBody>
      </p:sp>
      <p:sp>
        <p:nvSpPr>
          <p:cNvPr id="19" name="Text 14"/>
          <p:cNvSpPr/>
          <p:nvPr/>
        </p:nvSpPr>
        <p:spPr>
          <a:xfrm>
            <a:off x="10547033" y="5237798"/>
            <a:ext cx="2266950" cy="662940"/>
          </a:xfrm>
          <a:prstGeom prst="rect">
            <a:avLst/>
          </a:prstGeom>
          <a:noFill/>
          <a:ln/>
        </p:spPr>
        <p:txBody>
          <a:bodyPr wrap="square" lIns="25400" tIns="25400" rIns="25400" bIns="25400" rtlCol="0" anchor="t">
            <a:normAutofit/>
          </a:bodyPr>
          <a:lstStyle/>
          <a:p>
            <a:pPr marL="0" indent="0" algn="ctr">
              <a:buNone/>
            </a:pPr>
            <a:r>
              <a:rPr lang="en-US" sz="1800" dirty="0">
                <a:solidFill>
                  <a:srgbClr val="F8FAFC">
                    <a:alpha val="50000"/>
                  </a:srgbClr>
                </a:solidFill>
                <a:latin typeface="Manrope" pitchFamily="34" charset="0"/>
                <a:ea typeface="Manrope" pitchFamily="34" charset="-122"/>
                <a:cs typeface="Manrope" pitchFamily="34" charset="-120"/>
              </a:rPr>
              <a:t>Tumor biology markers</a:t>
            </a:r>
            <a:endParaRPr lang="en-US" sz="1800" dirty="0"/>
          </a:p>
        </p:txBody>
      </p:sp>
      <p:sp>
        <p:nvSpPr>
          <p:cNvPr id="20" name="Shape 15"/>
          <p:cNvSpPr/>
          <p:nvPr/>
        </p:nvSpPr>
        <p:spPr>
          <a:xfrm>
            <a:off x="10866477" y="5957888"/>
            <a:ext cx="1628061" cy="403860"/>
          </a:xfrm>
          <a:prstGeom prst="roundRect">
            <a:avLst>
              <a:gd name="adj" fmla="val 47170"/>
            </a:avLst>
          </a:prstGeom>
          <a:solidFill>
            <a:srgbClr val="C4B5FD">
              <a:alpha val="10000"/>
            </a:srgbClr>
          </a:solidFill>
          <a:ln w="7620">
            <a:solidFill>
              <a:srgbClr val="C4B5FD">
                <a:alpha val="30000"/>
              </a:srgbClr>
            </a:solidFill>
            <a:prstDash val="solid"/>
          </a:ln>
        </p:spPr>
      </p:sp>
      <p:sp>
        <p:nvSpPr>
          <p:cNvPr id="21" name="Text 16"/>
          <p:cNvSpPr/>
          <p:nvPr/>
        </p:nvSpPr>
        <p:spPr>
          <a:xfrm>
            <a:off x="10969347" y="6003608"/>
            <a:ext cx="1422321" cy="350520"/>
          </a:xfrm>
          <a:prstGeom prst="rect">
            <a:avLst/>
          </a:prstGeom>
          <a:noFill/>
          <a:ln/>
        </p:spPr>
        <p:txBody>
          <a:bodyPr wrap="square" lIns="25400" tIns="25400" rIns="25400" bIns="25400" rtlCol="0" anchor="t">
            <a:normAutofit/>
          </a:bodyPr>
          <a:lstStyle/>
          <a:p>
            <a:pPr marL="0" indent="0" algn="ctr">
              <a:buNone/>
            </a:pPr>
            <a:r>
              <a:rPr lang="en-US" sz="1800" kern="0" spc="36" dirty="0">
                <a:solidFill>
                  <a:srgbClr val="C4B5FD"/>
                </a:solidFill>
                <a:latin typeface="Manrope" pitchFamily="34" charset="0"/>
                <a:ea typeface="Manrope" pitchFamily="34" charset="-122"/>
                <a:cs typeface="Manrope" pitchFamily="34" charset="-120"/>
              </a:rPr>
              <a:t>At diagnosis</a:t>
            </a:r>
            <a:endParaRPr lang="en-US" sz="1800" dirty="0"/>
          </a:p>
        </p:txBody>
      </p:sp>
      <p:sp>
        <p:nvSpPr>
          <p:cNvPr id="22" name="Shape 17"/>
          <p:cNvSpPr/>
          <p:nvPr/>
        </p:nvSpPr>
        <p:spPr>
          <a:xfrm>
            <a:off x="10285095" y="6725603"/>
            <a:ext cx="853440" cy="853440"/>
          </a:xfrm>
          <a:prstGeom prst="ellipse">
            <a:avLst/>
          </a:prstGeom>
          <a:solidFill>
            <a:srgbClr val="67E8F9">
              <a:alpha val="12000"/>
            </a:srgbClr>
          </a:solidFill>
          <a:ln w="7620">
            <a:solidFill>
              <a:srgbClr val="67E8F9">
                <a:alpha val="40000"/>
              </a:srgbClr>
            </a:solidFill>
            <a:prstDash val="solid"/>
          </a:ln>
          <a:effectLst>
            <a:outerShdw blurRad="228600" dist="50800" dir="16200000" algn="bl" rotWithShape="0">
              <a:srgbClr val="67E8F9">
                <a:alpha val="18000"/>
              </a:srgbClr>
            </a:outerShdw>
          </a:effectLst>
        </p:spPr>
      </p:sp>
      <p:pic>
        <p:nvPicPr>
          <p:cNvPr id="23"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530840" y="6971348"/>
            <a:ext cx="361950" cy="361950"/>
          </a:xfrm>
          <a:prstGeom prst="rect">
            <a:avLst/>
          </a:prstGeom>
        </p:spPr>
      </p:pic>
      <p:sp>
        <p:nvSpPr>
          <p:cNvPr id="24" name="Text 18"/>
          <p:cNvSpPr/>
          <p:nvPr/>
        </p:nvSpPr>
        <p:spPr>
          <a:xfrm>
            <a:off x="9506903" y="7712393"/>
            <a:ext cx="2409825" cy="350520"/>
          </a:xfrm>
          <a:prstGeom prst="rect">
            <a:avLst/>
          </a:prstGeom>
          <a:noFill/>
          <a:ln/>
        </p:spPr>
        <p:txBody>
          <a:bodyPr wrap="square" lIns="25400" tIns="25400" rIns="25400" bIns="25400" rtlCol="0" anchor="t">
            <a:normAutofit/>
          </a:bodyPr>
          <a:lstStyle/>
          <a:p>
            <a:pPr marL="0" indent="0" algn="ctr">
              <a:buNone/>
            </a:pPr>
            <a:r>
              <a:rPr lang="en-US" sz="1800" b="1" dirty="0">
                <a:solidFill>
                  <a:srgbClr val="F8FAFC"/>
                </a:solidFill>
                <a:latin typeface="Manrope" pitchFamily="34" charset="0"/>
                <a:ea typeface="Manrope" pitchFamily="34" charset="-122"/>
                <a:cs typeface="Manrope" pitchFamily="34" charset="-120"/>
              </a:rPr>
              <a:t>Labs &amp; biomarkers</a:t>
            </a:r>
            <a:endParaRPr lang="en-US" sz="1800" dirty="0"/>
          </a:p>
        </p:txBody>
      </p:sp>
      <p:sp>
        <p:nvSpPr>
          <p:cNvPr id="25" name="Text 19"/>
          <p:cNvSpPr/>
          <p:nvPr/>
        </p:nvSpPr>
        <p:spPr>
          <a:xfrm>
            <a:off x="9578340" y="8062913"/>
            <a:ext cx="2266950" cy="662940"/>
          </a:xfrm>
          <a:prstGeom prst="rect">
            <a:avLst/>
          </a:prstGeom>
          <a:noFill/>
          <a:ln/>
        </p:spPr>
        <p:txBody>
          <a:bodyPr wrap="square" lIns="25400" tIns="25400" rIns="25400" bIns="25400" rtlCol="0" anchor="t">
            <a:normAutofit/>
          </a:bodyPr>
          <a:lstStyle/>
          <a:p>
            <a:pPr marL="0" indent="0" algn="ctr">
              <a:buNone/>
            </a:pPr>
            <a:r>
              <a:rPr lang="en-US" sz="1800" dirty="0">
                <a:solidFill>
                  <a:srgbClr val="F8FAFC">
                    <a:alpha val="50000"/>
                  </a:srgbClr>
                </a:solidFill>
                <a:latin typeface="Manrope" pitchFamily="34" charset="0"/>
                <a:ea typeface="Manrope" pitchFamily="34" charset="-122"/>
                <a:cs typeface="Manrope" pitchFamily="34" charset="-120"/>
              </a:rPr>
              <a:t>Blood panels over time</a:t>
            </a:r>
            <a:endParaRPr lang="en-US" sz="1800" dirty="0"/>
          </a:p>
        </p:txBody>
      </p:sp>
      <p:sp>
        <p:nvSpPr>
          <p:cNvPr id="26" name="Shape 20"/>
          <p:cNvSpPr/>
          <p:nvPr/>
        </p:nvSpPr>
        <p:spPr>
          <a:xfrm>
            <a:off x="9926836" y="8783003"/>
            <a:ext cx="1569839" cy="403860"/>
          </a:xfrm>
          <a:prstGeom prst="roundRect">
            <a:avLst>
              <a:gd name="adj" fmla="val 47170"/>
            </a:avLst>
          </a:prstGeom>
          <a:solidFill>
            <a:srgbClr val="67E8F9">
              <a:alpha val="10000"/>
            </a:srgbClr>
          </a:solidFill>
          <a:ln w="7620">
            <a:solidFill>
              <a:srgbClr val="67E8F9">
                <a:alpha val="30000"/>
              </a:srgbClr>
            </a:solidFill>
            <a:prstDash val="solid"/>
          </a:ln>
        </p:spPr>
      </p:sp>
      <p:sp>
        <p:nvSpPr>
          <p:cNvPr id="27" name="Text 21"/>
          <p:cNvSpPr/>
          <p:nvPr/>
        </p:nvSpPr>
        <p:spPr>
          <a:xfrm>
            <a:off x="10029706" y="8828723"/>
            <a:ext cx="1364099" cy="350520"/>
          </a:xfrm>
          <a:prstGeom prst="rect">
            <a:avLst/>
          </a:prstGeom>
          <a:noFill/>
          <a:ln/>
        </p:spPr>
        <p:txBody>
          <a:bodyPr wrap="square" lIns="25400" tIns="25400" rIns="25400" bIns="25400" rtlCol="0" anchor="t">
            <a:normAutofit/>
          </a:bodyPr>
          <a:lstStyle/>
          <a:p>
            <a:pPr marL="0" indent="0" algn="ctr">
              <a:buNone/>
            </a:pPr>
            <a:r>
              <a:rPr lang="en-US" sz="1800" kern="0" spc="36" dirty="0">
                <a:solidFill>
                  <a:srgbClr val="67E8F9"/>
                </a:solidFill>
                <a:latin typeface="Manrope" pitchFamily="34" charset="0"/>
                <a:ea typeface="Manrope" pitchFamily="34" charset="-122"/>
                <a:cs typeface="Manrope" pitchFamily="34" charset="-120"/>
              </a:rPr>
              <a:t>Continuous</a:t>
            </a:r>
            <a:endParaRPr lang="en-US" sz="1800" dirty="0"/>
          </a:p>
        </p:txBody>
      </p:sp>
      <p:sp>
        <p:nvSpPr>
          <p:cNvPr id="28" name="Shape 22"/>
          <p:cNvSpPr/>
          <p:nvPr/>
        </p:nvSpPr>
        <p:spPr>
          <a:xfrm>
            <a:off x="7149465" y="6725603"/>
            <a:ext cx="853440" cy="853440"/>
          </a:xfrm>
          <a:prstGeom prst="ellipse">
            <a:avLst/>
          </a:prstGeom>
          <a:solidFill>
            <a:srgbClr val="C4B5FD">
              <a:alpha val="12000"/>
            </a:srgbClr>
          </a:solidFill>
          <a:ln w="7620">
            <a:solidFill>
              <a:srgbClr val="C4B5FD">
                <a:alpha val="40000"/>
              </a:srgbClr>
            </a:solidFill>
            <a:prstDash val="solid"/>
          </a:ln>
          <a:effectLst>
            <a:outerShdw blurRad="228600" dist="50800" dir="16200000" algn="bl" rotWithShape="0">
              <a:srgbClr val="C4B5FD">
                <a:alpha val="18000"/>
              </a:srgbClr>
            </a:outerShdw>
          </a:effectLst>
        </p:spPr>
      </p:sp>
      <p:pic>
        <p:nvPicPr>
          <p:cNvPr id="29" name="Image 4"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395210" y="6971348"/>
            <a:ext cx="361950" cy="361950"/>
          </a:xfrm>
          <a:prstGeom prst="rect">
            <a:avLst/>
          </a:prstGeom>
        </p:spPr>
      </p:pic>
      <p:sp>
        <p:nvSpPr>
          <p:cNvPr id="30" name="Text 23"/>
          <p:cNvSpPr/>
          <p:nvPr/>
        </p:nvSpPr>
        <p:spPr>
          <a:xfrm>
            <a:off x="6371273" y="7712393"/>
            <a:ext cx="2409825" cy="350520"/>
          </a:xfrm>
          <a:prstGeom prst="rect">
            <a:avLst/>
          </a:prstGeom>
          <a:noFill/>
          <a:ln/>
        </p:spPr>
        <p:txBody>
          <a:bodyPr wrap="square" lIns="25400" tIns="25400" rIns="25400" bIns="25400" rtlCol="0" anchor="t">
            <a:normAutofit/>
          </a:bodyPr>
          <a:lstStyle/>
          <a:p>
            <a:pPr marL="0" indent="0" algn="ctr">
              <a:buNone/>
            </a:pPr>
            <a:r>
              <a:rPr lang="en-US" sz="1800" b="1" dirty="0">
                <a:solidFill>
                  <a:srgbClr val="F8FAFC"/>
                </a:solidFill>
                <a:latin typeface="Manrope" pitchFamily="34" charset="0"/>
                <a:ea typeface="Manrope" pitchFamily="34" charset="-122"/>
                <a:cs typeface="Manrope" pitchFamily="34" charset="-120"/>
              </a:rPr>
              <a:t>EHR &amp; history</a:t>
            </a:r>
            <a:endParaRPr lang="en-US" sz="1800" dirty="0"/>
          </a:p>
        </p:txBody>
      </p:sp>
      <p:sp>
        <p:nvSpPr>
          <p:cNvPr id="31" name="Text 24"/>
          <p:cNvSpPr/>
          <p:nvPr/>
        </p:nvSpPr>
        <p:spPr>
          <a:xfrm>
            <a:off x="6442710" y="8062913"/>
            <a:ext cx="2266950" cy="662940"/>
          </a:xfrm>
          <a:prstGeom prst="rect">
            <a:avLst/>
          </a:prstGeom>
          <a:noFill/>
          <a:ln/>
        </p:spPr>
        <p:txBody>
          <a:bodyPr wrap="square" lIns="25400" tIns="25400" rIns="25400" bIns="25400" rtlCol="0" anchor="t">
            <a:normAutofit/>
          </a:bodyPr>
          <a:lstStyle/>
          <a:p>
            <a:pPr marL="0" indent="0" algn="ctr">
              <a:buNone/>
            </a:pPr>
            <a:r>
              <a:rPr lang="en-US" sz="1800" dirty="0">
                <a:solidFill>
                  <a:srgbClr val="F8FAFC">
                    <a:alpha val="50000"/>
                  </a:srgbClr>
                </a:solidFill>
                <a:latin typeface="Manrope" pitchFamily="34" charset="0"/>
                <a:ea typeface="Manrope" pitchFamily="34" charset="-122"/>
                <a:cs typeface="Manrope" pitchFamily="34" charset="-120"/>
              </a:rPr>
              <a:t>Treatment &amp; medical record</a:t>
            </a:r>
            <a:endParaRPr lang="en-US" sz="1800" dirty="0"/>
          </a:p>
        </p:txBody>
      </p:sp>
      <p:sp>
        <p:nvSpPr>
          <p:cNvPr id="32" name="Shape 25"/>
          <p:cNvSpPr/>
          <p:nvPr/>
        </p:nvSpPr>
        <p:spPr>
          <a:xfrm>
            <a:off x="6968847" y="8783003"/>
            <a:ext cx="1214676" cy="403860"/>
          </a:xfrm>
          <a:prstGeom prst="roundRect">
            <a:avLst>
              <a:gd name="adj" fmla="val 47170"/>
            </a:avLst>
          </a:prstGeom>
          <a:solidFill>
            <a:srgbClr val="C4B5FD">
              <a:alpha val="10000"/>
            </a:srgbClr>
          </a:solidFill>
          <a:ln w="7620">
            <a:solidFill>
              <a:srgbClr val="C4B5FD">
                <a:alpha val="30000"/>
              </a:srgbClr>
            </a:solidFill>
            <a:prstDash val="solid"/>
          </a:ln>
        </p:spPr>
      </p:sp>
      <p:sp>
        <p:nvSpPr>
          <p:cNvPr id="33" name="Text 26"/>
          <p:cNvSpPr/>
          <p:nvPr/>
        </p:nvSpPr>
        <p:spPr>
          <a:xfrm>
            <a:off x="7071717" y="8828723"/>
            <a:ext cx="1008936" cy="350520"/>
          </a:xfrm>
          <a:prstGeom prst="rect">
            <a:avLst/>
          </a:prstGeom>
          <a:noFill/>
          <a:ln/>
        </p:spPr>
        <p:txBody>
          <a:bodyPr wrap="square" lIns="25400" tIns="25400" rIns="25400" bIns="25400" rtlCol="0" anchor="t">
            <a:normAutofit/>
          </a:bodyPr>
          <a:lstStyle/>
          <a:p>
            <a:pPr marL="0" indent="0" algn="ctr">
              <a:buNone/>
            </a:pPr>
            <a:r>
              <a:rPr lang="en-US" sz="1800" kern="0" spc="36" dirty="0">
                <a:solidFill>
                  <a:srgbClr val="C4B5FD"/>
                </a:solidFill>
                <a:latin typeface="Manrope" pitchFamily="34" charset="0"/>
                <a:ea typeface="Manrope" pitchFamily="34" charset="-122"/>
                <a:cs typeface="Manrope" pitchFamily="34" charset="-120"/>
              </a:rPr>
              <a:t>Baseline</a:t>
            </a:r>
            <a:endParaRPr lang="en-US" sz="1800" dirty="0"/>
          </a:p>
        </p:txBody>
      </p:sp>
      <p:sp>
        <p:nvSpPr>
          <p:cNvPr id="34" name="Shape 27"/>
          <p:cNvSpPr/>
          <p:nvPr/>
        </p:nvSpPr>
        <p:spPr>
          <a:xfrm>
            <a:off x="6180773" y="3588068"/>
            <a:ext cx="853440" cy="853440"/>
          </a:xfrm>
          <a:prstGeom prst="ellipse">
            <a:avLst/>
          </a:prstGeom>
          <a:solidFill>
            <a:srgbClr val="67E8F9">
              <a:alpha val="12000"/>
            </a:srgbClr>
          </a:solidFill>
          <a:ln w="7620">
            <a:solidFill>
              <a:srgbClr val="67E8F9">
                <a:alpha val="40000"/>
              </a:srgbClr>
            </a:solidFill>
            <a:prstDash val="solid"/>
          </a:ln>
          <a:effectLst>
            <a:outerShdw blurRad="228600" dist="50800" dir="16200000" algn="bl" rotWithShape="0">
              <a:srgbClr val="67E8F9">
                <a:alpha val="18000"/>
              </a:srgbClr>
            </a:outerShdw>
          </a:effectLst>
        </p:spPr>
      </p:sp>
      <p:pic>
        <p:nvPicPr>
          <p:cNvPr id="35" name="Image 5"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426518" y="3833812"/>
            <a:ext cx="361950" cy="361950"/>
          </a:xfrm>
          <a:prstGeom prst="rect">
            <a:avLst/>
          </a:prstGeom>
        </p:spPr>
      </p:pic>
      <p:sp>
        <p:nvSpPr>
          <p:cNvPr id="36" name="Text 28"/>
          <p:cNvSpPr/>
          <p:nvPr/>
        </p:nvSpPr>
        <p:spPr>
          <a:xfrm>
            <a:off x="5474018" y="4574858"/>
            <a:ext cx="2266950" cy="662940"/>
          </a:xfrm>
          <a:prstGeom prst="rect">
            <a:avLst/>
          </a:prstGeom>
          <a:noFill/>
          <a:ln/>
        </p:spPr>
        <p:txBody>
          <a:bodyPr wrap="square" lIns="25400" tIns="25400" rIns="25400" bIns="25400" rtlCol="0" anchor="t">
            <a:normAutofit/>
          </a:bodyPr>
          <a:lstStyle/>
          <a:p>
            <a:pPr marL="0" indent="0" algn="ctr">
              <a:buNone/>
            </a:pPr>
            <a:r>
              <a:rPr lang="en-US" sz="1800" b="1" dirty="0">
                <a:solidFill>
                  <a:srgbClr val="F8FAFC"/>
                </a:solidFill>
                <a:latin typeface="Manrope" pitchFamily="34" charset="0"/>
                <a:ea typeface="Manrope" pitchFamily="34" charset="-122"/>
                <a:cs typeface="Manrope" pitchFamily="34" charset="-120"/>
              </a:rPr>
              <a:t>Longitudinal outcomes</a:t>
            </a:r>
            <a:endParaRPr lang="en-US" sz="1800" dirty="0"/>
          </a:p>
        </p:txBody>
      </p:sp>
      <p:sp>
        <p:nvSpPr>
          <p:cNvPr id="37" name="Text 29"/>
          <p:cNvSpPr/>
          <p:nvPr/>
        </p:nvSpPr>
        <p:spPr>
          <a:xfrm>
            <a:off x="5474018" y="5237798"/>
            <a:ext cx="2266950" cy="662940"/>
          </a:xfrm>
          <a:prstGeom prst="rect">
            <a:avLst/>
          </a:prstGeom>
          <a:noFill/>
          <a:ln/>
        </p:spPr>
        <p:txBody>
          <a:bodyPr wrap="square" lIns="25400" tIns="25400" rIns="25400" bIns="25400" rtlCol="0" anchor="t">
            <a:normAutofit/>
          </a:bodyPr>
          <a:lstStyle/>
          <a:p>
            <a:pPr marL="0" indent="0" algn="ctr">
              <a:buNone/>
            </a:pPr>
            <a:r>
              <a:rPr lang="en-US" sz="1800" dirty="0">
                <a:solidFill>
                  <a:srgbClr val="F8FAFC">
                    <a:alpha val="50000"/>
                  </a:srgbClr>
                </a:solidFill>
                <a:latin typeface="Manrope" pitchFamily="34" charset="0"/>
                <a:ea typeface="Manrope" pitchFamily="34" charset="-122"/>
                <a:cs typeface="Manrope" pitchFamily="34" charset="-120"/>
              </a:rPr>
              <a:t>Response over the course of care</a:t>
            </a:r>
            <a:endParaRPr lang="en-US" sz="1800" dirty="0"/>
          </a:p>
        </p:txBody>
      </p:sp>
      <p:sp>
        <p:nvSpPr>
          <p:cNvPr id="38" name="Shape 30"/>
          <p:cNvSpPr/>
          <p:nvPr/>
        </p:nvSpPr>
        <p:spPr>
          <a:xfrm>
            <a:off x="6002298" y="5957888"/>
            <a:ext cx="1210270" cy="403860"/>
          </a:xfrm>
          <a:prstGeom prst="roundRect">
            <a:avLst>
              <a:gd name="adj" fmla="val 47170"/>
            </a:avLst>
          </a:prstGeom>
          <a:solidFill>
            <a:srgbClr val="67E8F9">
              <a:alpha val="10000"/>
            </a:srgbClr>
          </a:solidFill>
          <a:ln w="7620">
            <a:solidFill>
              <a:srgbClr val="67E8F9">
                <a:alpha val="30000"/>
              </a:srgbClr>
            </a:solidFill>
            <a:prstDash val="solid"/>
          </a:ln>
        </p:spPr>
      </p:sp>
      <p:sp>
        <p:nvSpPr>
          <p:cNvPr id="39" name="Text 31"/>
          <p:cNvSpPr/>
          <p:nvPr/>
        </p:nvSpPr>
        <p:spPr>
          <a:xfrm>
            <a:off x="6105168" y="6003608"/>
            <a:ext cx="1004530" cy="350520"/>
          </a:xfrm>
          <a:prstGeom prst="rect">
            <a:avLst/>
          </a:prstGeom>
          <a:noFill/>
          <a:ln/>
        </p:spPr>
        <p:txBody>
          <a:bodyPr wrap="square" lIns="25400" tIns="25400" rIns="25400" bIns="25400" rtlCol="0" anchor="t">
            <a:normAutofit/>
          </a:bodyPr>
          <a:lstStyle/>
          <a:p>
            <a:pPr marL="0" indent="0" algn="ctr">
              <a:buNone/>
            </a:pPr>
            <a:r>
              <a:rPr lang="en-US" sz="1800" kern="0" spc="36" dirty="0">
                <a:solidFill>
                  <a:srgbClr val="67E8F9"/>
                </a:solidFill>
                <a:latin typeface="Manrope" pitchFamily="34" charset="0"/>
                <a:ea typeface="Manrope" pitchFamily="34" charset="-122"/>
                <a:cs typeface="Manrope" pitchFamily="34" charset="-120"/>
              </a:rPr>
              <a:t>Ongoing</a:t>
            </a:r>
            <a:endParaRPr lang="en-US" sz="1800" dirty="0"/>
          </a:p>
        </p:txBody>
      </p:sp>
      <p:sp>
        <p:nvSpPr>
          <p:cNvPr id="40" name="Text 32"/>
          <p:cNvSpPr/>
          <p:nvPr/>
        </p:nvSpPr>
        <p:spPr>
          <a:xfrm>
            <a:off x="5581055" y="9513570"/>
            <a:ext cx="7838349" cy="350520"/>
          </a:xfrm>
          <a:prstGeom prst="rect">
            <a:avLst/>
          </a:prstGeom>
          <a:noFill/>
          <a:ln/>
        </p:spPr>
        <p:txBody>
          <a:bodyPr wrap="square" lIns="25400" tIns="25400" rIns="25400" bIns="25400" rtlCol="0" anchor="t">
            <a:normAutofit/>
          </a:bodyPr>
          <a:lstStyle/>
          <a:p>
            <a:pPr marL="0" indent="0" algn="l">
              <a:buNone/>
            </a:pPr>
            <a:r>
              <a:rPr lang="en-US" sz="1800" dirty="0">
                <a:solidFill>
                  <a:srgbClr val="F8FAFC">
                    <a:alpha val="35000"/>
                  </a:srgbClr>
                </a:solidFill>
                <a:latin typeface="Manrope" pitchFamily="34" charset="0"/>
                <a:ea typeface="Manrope" pitchFamily="34" charset="-122"/>
                <a:cs typeface="Manrope" pitchFamily="34" charset="-120"/>
              </a:rPr>
              <a:t>Interoperable with standard clinical data formats (DICOM, HL7 FHIR).</a:t>
            </a:r>
            <a:endParaRPr lang="en-US"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7111F"/>
        </a:solidFill>
        <a:effectLst/>
      </p:bgPr>
    </p:bg>
    <p:spTree>
      <p:nvGrpSpPr>
        <p:cNvPr id="1" name=""/>
        <p:cNvGrpSpPr/>
        <p:nvPr/>
      </p:nvGrpSpPr>
      <p:grpSpPr>
        <a:xfrm>
          <a:off x="0" y="0"/>
          <a:ext cx="0" cy="0"/>
          <a:chOff x="0" y="0"/>
          <a:chExt cx="0" cy="0"/>
        </a:xfrm>
      </p:grpSpPr>
      <p:sp>
        <p:nvSpPr>
          <p:cNvPr id="2" name="Shape 0"/>
          <p:cNvSpPr/>
          <p:nvPr/>
        </p:nvSpPr>
        <p:spPr>
          <a:xfrm>
            <a:off x="0" y="0"/>
            <a:ext cx="7818120" cy="10287000"/>
          </a:xfrm>
          <a:prstGeom prst="rect">
            <a:avLst/>
          </a:prstGeom>
          <a:gradFill rotWithShape="1">
            <a:gsLst>
              <a:gs pos="0">
                <a:srgbClr val="8B5CF6">
                  <a:alpha val="9000"/>
                </a:srgbClr>
              </a:gs>
              <a:gs pos="100000">
                <a:srgbClr val="22D3EE">
                  <a:alpha val="3000"/>
                </a:srgbClr>
              </a:gs>
            </a:gsLst>
            <a:lin ang="4200000" scaled="0"/>
          </a:gradFill>
          <a:ln/>
        </p:spPr>
      </p:sp>
      <p:sp>
        <p:nvSpPr>
          <p:cNvPr id="3" name="Shape 1"/>
          <p:cNvSpPr/>
          <p:nvPr/>
        </p:nvSpPr>
        <p:spPr>
          <a:xfrm>
            <a:off x="7810500" y="0"/>
            <a:ext cx="9525" cy="10287000"/>
          </a:xfrm>
          <a:prstGeom prst="rect">
            <a:avLst/>
          </a:prstGeom>
          <a:solidFill>
            <a:srgbClr val="FFFFFF">
              <a:alpha val="8000"/>
            </a:srgbClr>
          </a:solidFill>
          <a:ln/>
        </p:spPr>
      </p:sp>
      <p:sp>
        <p:nvSpPr>
          <p:cNvPr id="4" name="Text 2"/>
          <p:cNvSpPr/>
          <p:nvPr/>
        </p:nvSpPr>
        <p:spPr>
          <a:xfrm>
            <a:off x="857250" y="4206240"/>
            <a:ext cx="6705600" cy="350520"/>
          </a:xfrm>
          <a:prstGeom prst="rect">
            <a:avLst/>
          </a:prstGeom>
          <a:noFill/>
          <a:ln/>
        </p:spPr>
        <p:txBody>
          <a:bodyPr wrap="square" lIns="25400" tIns="25400" rIns="25400" bIns="25400" rtlCol="0" anchor="t">
            <a:normAutofit/>
          </a:bodyPr>
          <a:lstStyle/>
          <a:p>
            <a:pPr marL="0" indent="0" algn="l">
              <a:buNone/>
            </a:pPr>
            <a:r>
              <a:rPr lang="en-US" sz="1800" b="1" kern="0" spc="450" dirty="0">
                <a:solidFill>
                  <a:srgbClr val="22D3EE"/>
                </a:solidFill>
                <a:latin typeface="Manrope" pitchFamily="34" charset="0"/>
                <a:ea typeface="Manrope" pitchFamily="34" charset="-122"/>
                <a:cs typeface="Manrope" pitchFamily="34" charset="-120"/>
              </a:rPr>
              <a:t>BEING HONEST</a:t>
            </a:r>
            <a:endParaRPr lang="en-US" sz="1800" dirty="0"/>
          </a:p>
        </p:txBody>
      </p:sp>
      <p:sp>
        <p:nvSpPr>
          <p:cNvPr id="5" name="Text 3"/>
          <p:cNvSpPr/>
          <p:nvPr/>
        </p:nvSpPr>
        <p:spPr>
          <a:xfrm>
            <a:off x="857250" y="4766310"/>
            <a:ext cx="6278880" cy="1352550"/>
          </a:xfrm>
          <a:prstGeom prst="rect">
            <a:avLst/>
          </a:prstGeom>
          <a:noFill/>
          <a:ln/>
        </p:spPr>
        <p:txBody>
          <a:bodyPr wrap="square" lIns="25400" tIns="25400" rIns="25400" bIns="25400" rtlCol="0" anchor="t">
            <a:normAutofit/>
          </a:bodyPr>
          <a:lstStyle/>
          <a:p>
            <a:pPr marL="0" indent="0" algn="l">
              <a:lnSpc>
                <a:spcPct val="90789"/>
              </a:lnSpc>
              <a:buNone/>
            </a:pPr>
            <a:r>
              <a:rPr lang="en-US" sz="4500" b="1" dirty="0">
                <a:solidFill>
                  <a:srgbClr val="F8FAFC"/>
                </a:solidFill>
                <a:latin typeface="Sora" pitchFamily="34" charset="0"/>
                <a:ea typeface="Sora" pitchFamily="34" charset="-122"/>
                <a:cs typeface="Sora" pitchFamily="34" charset="-120"/>
              </a:rPr>
              <a:t>The hard parts we won't skip.</a:t>
            </a:r>
            <a:endParaRPr lang="en-US" sz="4500" dirty="0"/>
          </a:p>
        </p:txBody>
      </p:sp>
      <p:sp>
        <p:nvSpPr>
          <p:cNvPr id="6" name="Shape 4"/>
          <p:cNvSpPr/>
          <p:nvPr/>
        </p:nvSpPr>
        <p:spPr>
          <a:xfrm>
            <a:off x="8770620" y="3234690"/>
            <a:ext cx="8564880" cy="9525"/>
          </a:xfrm>
          <a:prstGeom prst="rect">
            <a:avLst/>
          </a:prstGeom>
          <a:solidFill>
            <a:srgbClr val="FFFFFF">
              <a:alpha val="8000"/>
            </a:srgbClr>
          </a:solidFill>
          <a:ln/>
        </p:spPr>
      </p:sp>
      <p:sp>
        <p:nvSpPr>
          <p:cNvPr id="7" name="Text 5"/>
          <p:cNvSpPr/>
          <p:nvPr/>
        </p:nvSpPr>
        <p:spPr>
          <a:xfrm>
            <a:off x="8770620" y="2343150"/>
            <a:ext cx="609600" cy="720090"/>
          </a:xfrm>
          <a:prstGeom prst="rect">
            <a:avLst/>
          </a:prstGeom>
          <a:noFill/>
          <a:ln/>
        </p:spPr>
        <p:txBody>
          <a:bodyPr wrap="square" lIns="25400" tIns="25400" rIns="25400" bIns="25400" rtlCol="0" anchor="t">
            <a:normAutofit/>
          </a:bodyPr>
          <a:lstStyle/>
          <a:p>
            <a:pPr marL="0" indent="0" algn="l">
              <a:buNone/>
            </a:pPr>
            <a:r>
              <a:rPr lang="en-US" sz="2400" dirty="0">
                <a:solidFill>
                  <a:srgbClr val="67E8F9">
                    <a:alpha val="40000"/>
                  </a:srgbClr>
                </a:solidFill>
                <a:latin typeface="Sora" pitchFamily="34" charset="0"/>
                <a:ea typeface="Sora" pitchFamily="34" charset="-122"/>
                <a:cs typeface="Sora" pitchFamily="34" charset="-120"/>
              </a:rPr>
              <a:t>01</a:t>
            </a:r>
            <a:endParaRPr lang="en-US" sz="2400" dirty="0"/>
          </a:p>
        </p:txBody>
      </p:sp>
      <p:sp>
        <p:nvSpPr>
          <p:cNvPr id="8" name="Text 6"/>
          <p:cNvSpPr/>
          <p:nvPr/>
        </p:nvSpPr>
        <p:spPr>
          <a:xfrm>
            <a:off x="9646920" y="2343150"/>
            <a:ext cx="4488168" cy="350520"/>
          </a:xfrm>
          <a:prstGeom prst="rect">
            <a:avLst/>
          </a:prstGeom>
          <a:noFill/>
          <a:ln/>
        </p:spPr>
        <p:txBody>
          <a:bodyPr wrap="square" lIns="25400" tIns="25400" rIns="25400" bIns="25400" rtlCol="0" anchor="t">
            <a:normAutofit/>
          </a:bodyPr>
          <a:lstStyle/>
          <a:p>
            <a:pPr marL="0" indent="0" algn="l">
              <a:buNone/>
            </a:pPr>
            <a:r>
              <a:rPr lang="en-US" sz="1800" b="1" dirty="0">
                <a:solidFill>
                  <a:srgbClr val="F8FAFC"/>
                </a:solidFill>
                <a:latin typeface="Manrope" pitchFamily="34" charset="0"/>
                <a:ea typeface="Manrope" pitchFamily="34" charset="-122"/>
                <a:cs typeface="Manrope" pitchFamily="34" charset="-120"/>
              </a:rPr>
              <a:t>Data privacy &amp; governance</a:t>
            </a:r>
            <a:endParaRPr lang="en-US" sz="1800" dirty="0"/>
          </a:p>
        </p:txBody>
      </p:sp>
      <p:sp>
        <p:nvSpPr>
          <p:cNvPr id="9" name="Text 7"/>
          <p:cNvSpPr/>
          <p:nvPr/>
        </p:nvSpPr>
        <p:spPr>
          <a:xfrm>
            <a:off x="9646920" y="2712720"/>
            <a:ext cx="4488168" cy="350520"/>
          </a:xfrm>
          <a:prstGeom prst="rect">
            <a:avLst/>
          </a:prstGeom>
          <a:noFill/>
          <a:ln/>
        </p:spPr>
        <p:txBody>
          <a:bodyPr wrap="square" lIns="25400" tIns="25400" rIns="25400" bIns="25400" rtlCol="0" anchor="t">
            <a:normAutofit/>
          </a:bodyPr>
          <a:lstStyle/>
          <a:p>
            <a:pPr marL="0" indent="0" algn="l">
              <a:buNone/>
            </a:pPr>
            <a:r>
              <a:rPr lang="en-US" sz="1800" dirty="0">
                <a:solidFill>
                  <a:srgbClr val="F8FAFC">
                    <a:alpha val="55000"/>
                  </a:srgbClr>
                </a:solidFill>
                <a:latin typeface="Manrope" pitchFamily="34" charset="0"/>
                <a:ea typeface="Manrope" pitchFamily="34" charset="-122"/>
                <a:cs typeface="Manrope" pitchFamily="34" charset="-120"/>
              </a:rPr>
              <a:t>Rigorous protection and clear consent.</a:t>
            </a:r>
            <a:endParaRPr lang="en-US" sz="1800" dirty="0"/>
          </a:p>
        </p:txBody>
      </p:sp>
      <p:sp>
        <p:nvSpPr>
          <p:cNvPr id="10" name="Shape 8"/>
          <p:cNvSpPr/>
          <p:nvPr/>
        </p:nvSpPr>
        <p:spPr>
          <a:xfrm>
            <a:off x="8770620" y="4343400"/>
            <a:ext cx="8564880" cy="9525"/>
          </a:xfrm>
          <a:prstGeom prst="rect">
            <a:avLst/>
          </a:prstGeom>
          <a:solidFill>
            <a:srgbClr val="FFFFFF">
              <a:alpha val="8000"/>
            </a:srgbClr>
          </a:solidFill>
          <a:ln/>
        </p:spPr>
      </p:sp>
      <p:sp>
        <p:nvSpPr>
          <p:cNvPr id="11" name="Text 9"/>
          <p:cNvSpPr/>
          <p:nvPr/>
        </p:nvSpPr>
        <p:spPr>
          <a:xfrm>
            <a:off x="8770620" y="3451860"/>
            <a:ext cx="609600" cy="720090"/>
          </a:xfrm>
          <a:prstGeom prst="rect">
            <a:avLst/>
          </a:prstGeom>
          <a:noFill/>
          <a:ln/>
        </p:spPr>
        <p:txBody>
          <a:bodyPr wrap="square" lIns="25400" tIns="25400" rIns="25400" bIns="25400" rtlCol="0" anchor="t">
            <a:normAutofit/>
          </a:bodyPr>
          <a:lstStyle/>
          <a:p>
            <a:pPr marL="0" indent="0" algn="l">
              <a:buNone/>
            </a:pPr>
            <a:r>
              <a:rPr lang="en-US" sz="2400" dirty="0">
                <a:solidFill>
                  <a:srgbClr val="C4B5FD">
                    <a:alpha val="40000"/>
                  </a:srgbClr>
                </a:solidFill>
                <a:latin typeface="Sora" pitchFamily="34" charset="0"/>
                <a:ea typeface="Sora" pitchFamily="34" charset="-122"/>
                <a:cs typeface="Sora" pitchFamily="34" charset="-120"/>
              </a:rPr>
              <a:t>02</a:t>
            </a:r>
            <a:endParaRPr lang="en-US" sz="2400" dirty="0"/>
          </a:p>
        </p:txBody>
      </p:sp>
      <p:sp>
        <p:nvSpPr>
          <p:cNvPr id="12" name="Text 10"/>
          <p:cNvSpPr/>
          <p:nvPr/>
        </p:nvSpPr>
        <p:spPr>
          <a:xfrm>
            <a:off x="9646920" y="3451860"/>
            <a:ext cx="6465927" cy="350520"/>
          </a:xfrm>
          <a:prstGeom prst="rect">
            <a:avLst/>
          </a:prstGeom>
          <a:noFill/>
          <a:ln/>
        </p:spPr>
        <p:txBody>
          <a:bodyPr wrap="square" lIns="25400" tIns="25400" rIns="25400" bIns="25400" rtlCol="0" anchor="t">
            <a:normAutofit/>
          </a:bodyPr>
          <a:lstStyle/>
          <a:p>
            <a:pPr marL="0" indent="0" algn="l">
              <a:buNone/>
            </a:pPr>
            <a:r>
              <a:rPr lang="en-US" sz="1800" b="1" dirty="0">
                <a:solidFill>
                  <a:srgbClr val="F8FAFC"/>
                </a:solidFill>
                <a:latin typeface="Manrope" pitchFamily="34" charset="0"/>
                <a:ea typeface="Manrope" pitchFamily="34" charset="-122"/>
                <a:cs typeface="Manrope" pitchFamily="34" charset="-120"/>
              </a:rPr>
              <a:t>Rigorous clinical validation</a:t>
            </a:r>
            <a:endParaRPr lang="en-US" sz="1800" dirty="0"/>
          </a:p>
        </p:txBody>
      </p:sp>
      <p:sp>
        <p:nvSpPr>
          <p:cNvPr id="13" name="Text 11"/>
          <p:cNvSpPr/>
          <p:nvPr/>
        </p:nvSpPr>
        <p:spPr>
          <a:xfrm>
            <a:off x="9646920" y="3821430"/>
            <a:ext cx="6465927" cy="350520"/>
          </a:xfrm>
          <a:prstGeom prst="rect">
            <a:avLst/>
          </a:prstGeom>
          <a:noFill/>
          <a:ln/>
        </p:spPr>
        <p:txBody>
          <a:bodyPr wrap="square" lIns="25400" tIns="25400" rIns="25400" bIns="25400" rtlCol="0" anchor="t">
            <a:normAutofit/>
          </a:bodyPr>
          <a:lstStyle/>
          <a:p>
            <a:pPr marL="0" indent="0" algn="l">
              <a:buNone/>
            </a:pPr>
            <a:r>
              <a:rPr lang="en-US" sz="1800" dirty="0">
                <a:solidFill>
                  <a:srgbClr val="F8FAFC">
                    <a:alpha val="55000"/>
                  </a:srgbClr>
                </a:solidFill>
                <a:latin typeface="Manrope" pitchFamily="34" charset="0"/>
                <a:ea typeface="Manrope" pitchFamily="34" charset="-122"/>
                <a:cs typeface="Manrope" pitchFamily="34" charset="-120"/>
              </a:rPr>
              <a:t>Nothing reaches practice without prospective evidence.</a:t>
            </a:r>
            <a:endParaRPr lang="en-US" sz="1800" dirty="0"/>
          </a:p>
        </p:txBody>
      </p:sp>
      <p:sp>
        <p:nvSpPr>
          <p:cNvPr id="14" name="Shape 12"/>
          <p:cNvSpPr/>
          <p:nvPr/>
        </p:nvSpPr>
        <p:spPr>
          <a:xfrm>
            <a:off x="8770620" y="5452110"/>
            <a:ext cx="8564880" cy="9525"/>
          </a:xfrm>
          <a:prstGeom prst="rect">
            <a:avLst/>
          </a:prstGeom>
          <a:solidFill>
            <a:srgbClr val="FFFFFF">
              <a:alpha val="8000"/>
            </a:srgbClr>
          </a:solidFill>
          <a:ln/>
        </p:spPr>
      </p:sp>
      <p:sp>
        <p:nvSpPr>
          <p:cNvPr id="15" name="Text 13"/>
          <p:cNvSpPr/>
          <p:nvPr/>
        </p:nvSpPr>
        <p:spPr>
          <a:xfrm>
            <a:off x="8770620" y="4560570"/>
            <a:ext cx="609600" cy="720090"/>
          </a:xfrm>
          <a:prstGeom prst="rect">
            <a:avLst/>
          </a:prstGeom>
          <a:noFill/>
          <a:ln/>
        </p:spPr>
        <p:txBody>
          <a:bodyPr wrap="square" lIns="25400" tIns="25400" rIns="25400" bIns="25400" rtlCol="0" anchor="t">
            <a:normAutofit/>
          </a:bodyPr>
          <a:lstStyle/>
          <a:p>
            <a:pPr marL="0" indent="0" algn="l">
              <a:buNone/>
            </a:pPr>
            <a:r>
              <a:rPr lang="en-US" sz="2400" dirty="0">
                <a:solidFill>
                  <a:srgbClr val="67E8F9">
                    <a:alpha val="40000"/>
                  </a:srgbClr>
                </a:solidFill>
                <a:latin typeface="Sora" pitchFamily="34" charset="0"/>
                <a:ea typeface="Sora" pitchFamily="34" charset="-122"/>
                <a:cs typeface="Sora" pitchFamily="34" charset="-120"/>
              </a:rPr>
              <a:t>03</a:t>
            </a:r>
            <a:endParaRPr lang="en-US" sz="2400" dirty="0"/>
          </a:p>
        </p:txBody>
      </p:sp>
      <p:sp>
        <p:nvSpPr>
          <p:cNvPr id="16" name="Text 14"/>
          <p:cNvSpPr/>
          <p:nvPr/>
        </p:nvSpPr>
        <p:spPr>
          <a:xfrm>
            <a:off x="9646920" y="4560570"/>
            <a:ext cx="6053638" cy="350520"/>
          </a:xfrm>
          <a:prstGeom prst="rect">
            <a:avLst/>
          </a:prstGeom>
          <a:noFill/>
          <a:ln/>
        </p:spPr>
        <p:txBody>
          <a:bodyPr wrap="square" lIns="25400" tIns="25400" rIns="25400" bIns="25400" rtlCol="0" anchor="t">
            <a:normAutofit/>
          </a:bodyPr>
          <a:lstStyle/>
          <a:p>
            <a:pPr marL="0" indent="0" algn="l">
              <a:buNone/>
            </a:pPr>
            <a:r>
              <a:rPr lang="en-US" sz="1800" b="1" dirty="0">
                <a:solidFill>
                  <a:srgbClr val="FB7185"/>
                </a:solidFill>
                <a:latin typeface="Manrope" pitchFamily="34" charset="0"/>
                <a:ea typeface="Manrope" pitchFamily="34" charset="-122"/>
                <a:cs typeface="Manrope" pitchFamily="34" charset="-120"/>
              </a:rPr>
              <a:t>Bias &amp; generalizability</a:t>
            </a:r>
            <a:endParaRPr lang="en-US" sz="1800" dirty="0"/>
          </a:p>
        </p:txBody>
      </p:sp>
      <p:sp>
        <p:nvSpPr>
          <p:cNvPr id="17" name="Text 15"/>
          <p:cNvSpPr/>
          <p:nvPr/>
        </p:nvSpPr>
        <p:spPr>
          <a:xfrm>
            <a:off x="9646920" y="4930140"/>
            <a:ext cx="6053638" cy="350520"/>
          </a:xfrm>
          <a:prstGeom prst="rect">
            <a:avLst/>
          </a:prstGeom>
          <a:noFill/>
          <a:ln/>
        </p:spPr>
        <p:txBody>
          <a:bodyPr wrap="square" lIns="25400" tIns="25400" rIns="25400" bIns="25400" rtlCol="0" anchor="t">
            <a:normAutofit/>
          </a:bodyPr>
          <a:lstStyle/>
          <a:p>
            <a:pPr marL="0" indent="0" algn="l">
              <a:buNone/>
            </a:pPr>
            <a:r>
              <a:rPr lang="en-US" sz="1800" dirty="0">
                <a:solidFill>
                  <a:srgbClr val="F8FAFC">
                    <a:alpha val="55000"/>
                  </a:srgbClr>
                </a:solidFill>
                <a:latin typeface="Manrope" pitchFamily="34" charset="0"/>
                <a:ea typeface="Manrope" pitchFamily="34" charset="-122"/>
                <a:cs typeface="Manrope" pitchFamily="34" charset="-120"/>
              </a:rPr>
              <a:t>Must work across populations, not just training data.</a:t>
            </a:r>
            <a:endParaRPr lang="en-US" sz="1800" dirty="0"/>
          </a:p>
        </p:txBody>
      </p:sp>
      <p:sp>
        <p:nvSpPr>
          <p:cNvPr id="18" name="Shape 16"/>
          <p:cNvSpPr/>
          <p:nvPr/>
        </p:nvSpPr>
        <p:spPr>
          <a:xfrm>
            <a:off x="8770620" y="6560820"/>
            <a:ext cx="8564880" cy="9525"/>
          </a:xfrm>
          <a:prstGeom prst="rect">
            <a:avLst/>
          </a:prstGeom>
          <a:solidFill>
            <a:srgbClr val="FFFFFF">
              <a:alpha val="8000"/>
            </a:srgbClr>
          </a:solidFill>
          <a:ln/>
        </p:spPr>
      </p:sp>
      <p:sp>
        <p:nvSpPr>
          <p:cNvPr id="19" name="Text 17"/>
          <p:cNvSpPr/>
          <p:nvPr/>
        </p:nvSpPr>
        <p:spPr>
          <a:xfrm>
            <a:off x="8770620" y="5669280"/>
            <a:ext cx="609600" cy="720090"/>
          </a:xfrm>
          <a:prstGeom prst="rect">
            <a:avLst/>
          </a:prstGeom>
          <a:noFill/>
          <a:ln/>
        </p:spPr>
        <p:txBody>
          <a:bodyPr wrap="square" lIns="25400" tIns="25400" rIns="25400" bIns="25400" rtlCol="0" anchor="t">
            <a:normAutofit/>
          </a:bodyPr>
          <a:lstStyle/>
          <a:p>
            <a:pPr marL="0" indent="0" algn="l">
              <a:buNone/>
            </a:pPr>
            <a:r>
              <a:rPr lang="en-US" sz="2400" dirty="0">
                <a:solidFill>
                  <a:srgbClr val="C4B5FD">
                    <a:alpha val="40000"/>
                  </a:srgbClr>
                </a:solidFill>
                <a:latin typeface="Sora" pitchFamily="34" charset="0"/>
                <a:ea typeface="Sora" pitchFamily="34" charset="-122"/>
                <a:cs typeface="Sora" pitchFamily="34" charset="-120"/>
              </a:rPr>
              <a:t>04</a:t>
            </a:r>
            <a:endParaRPr lang="en-US" sz="2400" dirty="0"/>
          </a:p>
        </p:txBody>
      </p:sp>
      <p:sp>
        <p:nvSpPr>
          <p:cNvPr id="20" name="Text 18"/>
          <p:cNvSpPr/>
          <p:nvPr/>
        </p:nvSpPr>
        <p:spPr>
          <a:xfrm>
            <a:off x="9646920" y="5669280"/>
            <a:ext cx="5832038" cy="350520"/>
          </a:xfrm>
          <a:prstGeom prst="rect">
            <a:avLst/>
          </a:prstGeom>
          <a:noFill/>
          <a:ln/>
        </p:spPr>
        <p:txBody>
          <a:bodyPr wrap="square" lIns="25400" tIns="25400" rIns="25400" bIns="25400" rtlCol="0" anchor="t">
            <a:normAutofit/>
          </a:bodyPr>
          <a:lstStyle/>
          <a:p>
            <a:pPr marL="0" indent="0" algn="l">
              <a:buNone/>
            </a:pPr>
            <a:r>
              <a:rPr lang="en-US" sz="1800" b="1" dirty="0">
                <a:solidFill>
                  <a:srgbClr val="F8FAFC"/>
                </a:solidFill>
                <a:latin typeface="Manrope" pitchFamily="34" charset="0"/>
                <a:ea typeface="Manrope" pitchFamily="34" charset="-122"/>
                <a:cs typeface="Manrope" pitchFamily="34" charset="-120"/>
              </a:rPr>
              <a:t>Explainability &amp; trust</a:t>
            </a:r>
            <a:endParaRPr lang="en-US" sz="1800" dirty="0"/>
          </a:p>
        </p:txBody>
      </p:sp>
      <p:sp>
        <p:nvSpPr>
          <p:cNvPr id="21" name="Text 19"/>
          <p:cNvSpPr/>
          <p:nvPr/>
        </p:nvSpPr>
        <p:spPr>
          <a:xfrm>
            <a:off x="9646920" y="6038850"/>
            <a:ext cx="5832038" cy="350520"/>
          </a:xfrm>
          <a:prstGeom prst="rect">
            <a:avLst/>
          </a:prstGeom>
          <a:noFill/>
          <a:ln/>
        </p:spPr>
        <p:txBody>
          <a:bodyPr wrap="square" lIns="25400" tIns="25400" rIns="25400" bIns="25400" rtlCol="0" anchor="t">
            <a:normAutofit/>
          </a:bodyPr>
          <a:lstStyle/>
          <a:p>
            <a:pPr marL="0" indent="0" algn="l">
              <a:buNone/>
            </a:pPr>
            <a:r>
              <a:rPr lang="en-US" sz="1800" dirty="0">
                <a:solidFill>
                  <a:srgbClr val="F8FAFC">
                    <a:alpha val="55000"/>
                  </a:srgbClr>
                </a:solidFill>
                <a:latin typeface="Manrope" pitchFamily="34" charset="0"/>
                <a:ea typeface="Manrope" pitchFamily="34" charset="-122"/>
                <a:cs typeface="Manrope" pitchFamily="34" charset="-120"/>
              </a:rPr>
              <a:t>Clinicians must see why the twin says what it says.</a:t>
            </a:r>
            <a:endParaRPr lang="en-US" sz="1800" dirty="0"/>
          </a:p>
        </p:txBody>
      </p:sp>
      <p:sp>
        <p:nvSpPr>
          <p:cNvPr id="22" name="Text 20"/>
          <p:cNvSpPr/>
          <p:nvPr/>
        </p:nvSpPr>
        <p:spPr>
          <a:xfrm>
            <a:off x="8770620" y="6777990"/>
            <a:ext cx="609600" cy="720090"/>
          </a:xfrm>
          <a:prstGeom prst="rect">
            <a:avLst/>
          </a:prstGeom>
          <a:noFill/>
          <a:ln/>
        </p:spPr>
        <p:txBody>
          <a:bodyPr wrap="square" lIns="25400" tIns="25400" rIns="25400" bIns="25400" rtlCol="0" anchor="t">
            <a:normAutofit/>
          </a:bodyPr>
          <a:lstStyle/>
          <a:p>
            <a:pPr marL="0" indent="0" algn="l">
              <a:buNone/>
            </a:pPr>
            <a:r>
              <a:rPr lang="en-US" sz="2400" dirty="0">
                <a:solidFill>
                  <a:srgbClr val="67E8F9">
                    <a:alpha val="40000"/>
                  </a:srgbClr>
                </a:solidFill>
                <a:latin typeface="Sora" pitchFamily="34" charset="0"/>
                <a:ea typeface="Sora" pitchFamily="34" charset="-122"/>
                <a:cs typeface="Sora" pitchFamily="34" charset="-120"/>
              </a:rPr>
              <a:t>05</a:t>
            </a:r>
            <a:endParaRPr lang="en-US" sz="2400" dirty="0"/>
          </a:p>
        </p:txBody>
      </p:sp>
      <p:sp>
        <p:nvSpPr>
          <p:cNvPr id="23" name="Text 21"/>
          <p:cNvSpPr/>
          <p:nvPr/>
        </p:nvSpPr>
        <p:spPr>
          <a:xfrm>
            <a:off x="9646920" y="6777990"/>
            <a:ext cx="4980349" cy="350520"/>
          </a:xfrm>
          <a:prstGeom prst="rect">
            <a:avLst/>
          </a:prstGeom>
          <a:noFill/>
          <a:ln/>
        </p:spPr>
        <p:txBody>
          <a:bodyPr wrap="square" lIns="25400" tIns="25400" rIns="25400" bIns="25400" rtlCol="0" anchor="t">
            <a:normAutofit/>
          </a:bodyPr>
          <a:lstStyle/>
          <a:p>
            <a:pPr marL="0" indent="0" algn="l">
              <a:buNone/>
            </a:pPr>
            <a:r>
              <a:rPr lang="en-US" sz="1800" b="1" dirty="0">
                <a:solidFill>
                  <a:srgbClr val="F8FAFC"/>
                </a:solidFill>
                <a:latin typeface="Manrope" pitchFamily="34" charset="0"/>
                <a:ea typeface="Manrope" pitchFamily="34" charset="-122"/>
                <a:cs typeface="Manrope" pitchFamily="34" charset="-120"/>
              </a:rPr>
              <a:t>Equitable access</a:t>
            </a:r>
            <a:endParaRPr lang="en-US" sz="1800" dirty="0"/>
          </a:p>
        </p:txBody>
      </p:sp>
      <p:sp>
        <p:nvSpPr>
          <p:cNvPr id="24" name="Text 22"/>
          <p:cNvSpPr/>
          <p:nvPr/>
        </p:nvSpPr>
        <p:spPr>
          <a:xfrm>
            <a:off x="9646920" y="7147560"/>
            <a:ext cx="4980349" cy="350520"/>
          </a:xfrm>
          <a:prstGeom prst="rect">
            <a:avLst/>
          </a:prstGeom>
          <a:noFill/>
          <a:ln/>
        </p:spPr>
        <p:txBody>
          <a:bodyPr wrap="square" lIns="25400" tIns="25400" rIns="25400" bIns="25400" rtlCol="0" anchor="t">
            <a:normAutofit/>
          </a:bodyPr>
          <a:lstStyle/>
          <a:p>
            <a:pPr marL="0" indent="0" algn="l">
              <a:buNone/>
            </a:pPr>
            <a:r>
              <a:rPr lang="en-US" sz="1800" dirty="0">
                <a:solidFill>
                  <a:srgbClr val="F8FAFC">
                    <a:alpha val="55000"/>
                  </a:srgbClr>
                </a:solidFill>
                <a:latin typeface="Manrope" pitchFamily="34" charset="0"/>
                <a:ea typeface="Manrope" pitchFamily="34" charset="-122"/>
                <a:cs typeface="Manrope" pitchFamily="34" charset="-120"/>
              </a:rPr>
              <a:t>Reaching beyond well-resourced hospitals.</a:t>
            </a:r>
            <a:endParaRPr lang="en-US" sz="1800" dirty="0"/>
          </a:p>
        </p:txBody>
      </p:sp>
      <p:sp>
        <p:nvSpPr>
          <p:cNvPr id="25" name="Text 23"/>
          <p:cNvSpPr/>
          <p:nvPr/>
        </p:nvSpPr>
        <p:spPr>
          <a:xfrm>
            <a:off x="8770620" y="7917180"/>
            <a:ext cx="9421368" cy="274320"/>
          </a:xfrm>
          <a:prstGeom prst="rect">
            <a:avLst/>
          </a:prstGeom>
          <a:noFill/>
          <a:ln/>
        </p:spPr>
        <p:txBody>
          <a:bodyPr wrap="square" lIns="25400" tIns="25400" rIns="25400" bIns="25400" rtlCol="0" anchor="t">
            <a:normAutofit/>
          </a:bodyPr>
          <a:lstStyle/>
          <a:p>
            <a:pPr marL="0" indent="0" algn="l">
              <a:buNone/>
            </a:pPr>
            <a:r>
              <a:rPr lang="en-US" sz="1350" dirty="0">
                <a:solidFill>
                  <a:srgbClr val="F8FAFC">
                    <a:alpha val="35000"/>
                  </a:srgbClr>
                </a:solidFill>
                <a:latin typeface="Manrope" pitchFamily="34" charset="0"/>
                <a:ea typeface="Manrope" pitchFamily="34" charset="-122"/>
                <a:cs typeface="Manrope" pitchFamily="34" charset="-120"/>
              </a:rPr>
              <a:t>No model reaches patients without passing through all five.</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7111F"/>
        </a:solidFill>
        <a:effectLst/>
      </p:bgPr>
    </p:bg>
    <p:spTree>
      <p:nvGrpSpPr>
        <p:cNvPr id="1" name=""/>
        <p:cNvGrpSpPr/>
        <p:nvPr/>
      </p:nvGrpSpPr>
      <p:grpSpPr>
        <a:xfrm>
          <a:off x="0" y="0"/>
          <a:ext cx="0" cy="0"/>
          <a:chOff x="0" y="0"/>
          <a:chExt cx="0" cy="0"/>
        </a:xfrm>
      </p:grpSpPr>
      <p:sp>
        <p:nvSpPr>
          <p:cNvPr id="2" name="Text 0"/>
          <p:cNvSpPr/>
          <p:nvPr/>
        </p:nvSpPr>
        <p:spPr>
          <a:xfrm>
            <a:off x="1619250" y="1143000"/>
            <a:ext cx="16554450" cy="350520"/>
          </a:xfrm>
          <a:prstGeom prst="rect">
            <a:avLst/>
          </a:prstGeom>
          <a:noFill/>
          <a:ln/>
        </p:spPr>
        <p:txBody>
          <a:bodyPr wrap="square" lIns="25400" tIns="25400" rIns="25400" bIns="25400" rtlCol="0" anchor="t">
            <a:normAutofit/>
          </a:bodyPr>
          <a:lstStyle/>
          <a:p>
            <a:pPr marL="0" indent="0" algn="l">
              <a:buNone/>
            </a:pPr>
            <a:r>
              <a:rPr lang="en-US" sz="1800" b="1" kern="0" spc="450" dirty="0">
                <a:solidFill>
                  <a:srgbClr val="22D3EE"/>
                </a:solidFill>
                <a:latin typeface="Manrope" pitchFamily="34" charset="0"/>
                <a:ea typeface="Manrope" pitchFamily="34" charset="-122"/>
                <a:cs typeface="Manrope" pitchFamily="34" charset="-120"/>
              </a:rPr>
              <a:t>WHERE WE ARE</a:t>
            </a:r>
            <a:endParaRPr lang="en-US" sz="1800" dirty="0"/>
          </a:p>
        </p:txBody>
      </p:sp>
      <p:sp>
        <p:nvSpPr>
          <p:cNvPr id="3" name="Text 1"/>
          <p:cNvSpPr/>
          <p:nvPr/>
        </p:nvSpPr>
        <p:spPr>
          <a:xfrm>
            <a:off x="1619250" y="1664970"/>
            <a:ext cx="16554450" cy="662940"/>
          </a:xfrm>
          <a:prstGeom prst="rect">
            <a:avLst/>
          </a:prstGeom>
          <a:noFill/>
          <a:ln/>
        </p:spPr>
        <p:txBody>
          <a:bodyPr wrap="square" lIns="25400" tIns="25400" rIns="25400" bIns="25400" rtlCol="0" anchor="t">
            <a:normAutofit/>
          </a:bodyPr>
          <a:lstStyle/>
          <a:p>
            <a:pPr marL="0" indent="0" algn="l">
              <a:buNone/>
            </a:pPr>
            <a:r>
              <a:rPr lang="en-US" sz="3900" b="1" dirty="0">
                <a:solidFill>
                  <a:srgbClr val="F8FAFC"/>
                </a:solidFill>
                <a:latin typeface="Sora" pitchFamily="34" charset="0"/>
                <a:ea typeface="Sora" pitchFamily="34" charset="-122"/>
                <a:cs typeface="Sora" pitchFamily="34" charset="-120"/>
              </a:rPr>
              <a:t>Roadmap</a:t>
            </a:r>
            <a:endParaRPr lang="en-US" sz="3900" dirty="0"/>
          </a:p>
        </p:txBody>
      </p:sp>
      <p:pic>
        <p:nvPicPr>
          <p:cNvPr id="4"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19250" y="2385060"/>
            <a:ext cx="15430500" cy="6096000"/>
          </a:xfrm>
          <a:prstGeom prst="rect">
            <a:avLst/>
          </a:prstGeom>
        </p:spPr>
      </p:pic>
      <p:sp>
        <p:nvSpPr>
          <p:cNvPr id="5" name="Shape 2"/>
          <p:cNvSpPr/>
          <p:nvPr/>
        </p:nvSpPr>
        <p:spPr>
          <a:xfrm>
            <a:off x="1743075" y="5995035"/>
            <a:ext cx="400050" cy="400050"/>
          </a:xfrm>
          <a:prstGeom prst="ellipse">
            <a:avLst/>
          </a:prstGeom>
          <a:gradFill rotWithShape="1">
            <a:gsLst>
              <a:gs pos="0">
                <a:srgbClr val="22D3EE">
                  <a:alpha val="19000"/>
                </a:srgbClr>
              </a:gs>
              <a:gs pos="70000">
                <a:srgbClr val="22D3EE">
                  <a:alpha val="0"/>
                </a:srgbClr>
              </a:gs>
            </a:gsLst>
            <a:path path="circle">
              <a:fillToRect l="50000" t="50000" r="50000" b="50000"/>
            </a:path>
          </a:gradFill>
          <a:ln/>
        </p:spPr>
      </p:sp>
      <p:sp>
        <p:nvSpPr>
          <p:cNvPr id="6" name="Shape 3"/>
          <p:cNvSpPr/>
          <p:nvPr/>
        </p:nvSpPr>
        <p:spPr>
          <a:xfrm>
            <a:off x="1819275" y="6071235"/>
            <a:ext cx="247650" cy="247650"/>
          </a:xfrm>
          <a:prstGeom prst="ellipse">
            <a:avLst/>
          </a:prstGeom>
          <a:solidFill>
            <a:srgbClr val="22D3EE"/>
          </a:solidFill>
          <a:ln/>
          <a:effectLst>
            <a:outerShdw blurRad="228600" dist="50800" dir="16200000" algn="bl" rotWithShape="0">
              <a:srgbClr val="22D3EE">
                <a:alpha val="50000"/>
              </a:srgbClr>
            </a:outerShdw>
          </a:effectLst>
        </p:spPr>
      </p:sp>
      <p:sp>
        <p:nvSpPr>
          <p:cNvPr id="7" name="Text 4"/>
          <p:cNvSpPr/>
          <p:nvPr/>
        </p:nvSpPr>
        <p:spPr>
          <a:xfrm>
            <a:off x="1619250" y="6814185"/>
            <a:ext cx="2933700" cy="350520"/>
          </a:xfrm>
          <a:prstGeom prst="rect">
            <a:avLst/>
          </a:prstGeom>
          <a:noFill/>
          <a:ln/>
        </p:spPr>
        <p:txBody>
          <a:bodyPr wrap="square" lIns="25400" tIns="25400" rIns="25400" bIns="25400" rtlCol="0" anchor="t">
            <a:normAutofit/>
          </a:bodyPr>
          <a:lstStyle/>
          <a:p>
            <a:pPr marL="0" indent="0" algn="l">
              <a:buNone/>
            </a:pPr>
            <a:r>
              <a:rPr lang="en-US" sz="1800" kern="0" spc="108" dirty="0">
                <a:solidFill>
                  <a:srgbClr val="67E8F9"/>
                </a:solidFill>
                <a:latin typeface="Manrope" pitchFamily="34" charset="0"/>
                <a:ea typeface="Manrope" pitchFamily="34" charset="-122"/>
                <a:cs typeface="Manrope" pitchFamily="34" charset="-120"/>
              </a:rPr>
              <a:t>PHASE 1 · NOW</a:t>
            </a:r>
            <a:endParaRPr lang="en-US" sz="1800" dirty="0"/>
          </a:p>
        </p:txBody>
      </p:sp>
      <p:sp>
        <p:nvSpPr>
          <p:cNvPr id="8" name="Text 5"/>
          <p:cNvSpPr/>
          <p:nvPr/>
        </p:nvSpPr>
        <p:spPr>
          <a:xfrm>
            <a:off x="1619250" y="7221855"/>
            <a:ext cx="2747010" cy="769620"/>
          </a:xfrm>
          <a:prstGeom prst="rect">
            <a:avLst/>
          </a:prstGeom>
          <a:noFill/>
          <a:ln/>
        </p:spPr>
        <p:txBody>
          <a:bodyPr wrap="square" lIns="25400" tIns="25400" rIns="25400" bIns="25400" rtlCol="0" anchor="t">
            <a:normAutofit/>
          </a:bodyPr>
          <a:lstStyle/>
          <a:p>
            <a:pPr marL="0" indent="0" algn="l">
              <a:buNone/>
            </a:pPr>
            <a:r>
              <a:rPr lang="en-US" sz="2100" b="1" dirty="0">
                <a:solidFill>
                  <a:srgbClr val="F8FAFC"/>
                </a:solidFill>
                <a:latin typeface="Manrope" pitchFamily="34" charset="0"/>
                <a:ea typeface="Manrope" pitchFamily="34" charset="-122"/>
                <a:cs typeface="Manrope" pitchFamily="34" charset="-120"/>
              </a:rPr>
              <a:t>Research &amp; model validation</a:t>
            </a:r>
            <a:endParaRPr lang="en-US" sz="2100" dirty="0"/>
          </a:p>
        </p:txBody>
      </p:sp>
      <p:sp>
        <p:nvSpPr>
          <p:cNvPr id="9" name="Text 6"/>
          <p:cNvSpPr/>
          <p:nvPr/>
        </p:nvSpPr>
        <p:spPr>
          <a:xfrm>
            <a:off x="1619250" y="8029575"/>
            <a:ext cx="2747010" cy="678180"/>
          </a:xfrm>
          <a:prstGeom prst="rect">
            <a:avLst/>
          </a:prstGeom>
          <a:noFill/>
          <a:ln/>
        </p:spPr>
        <p:txBody>
          <a:bodyPr wrap="square" lIns="25400" tIns="25400" rIns="25400" bIns="25400" rtlCol="0" anchor="t">
            <a:normAutofit/>
          </a:bodyPr>
          <a:lstStyle/>
          <a:p>
            <a:pPr marL="0" indent="0" algn="l">
              <a:lnSpc>
                <a:spcPct val="102439"/>
              </a:lnSpc>
              <a:buNone/>
            </a:pPr>
            <a:r>
              <a:rPr lang="en-US" sz="1800" dirty="0">
                <a:solidFill>
                  <a:srgbClr val="F8FAFC">
                    <a:alpha val="55000"/>
                  </a:srgbClr>
                </a:solidFill>
                <a:latin typeface="Manrope" pitchFamily="34" charset="0"/>
                <a:ea typeface="Manrope" pitchFamily="34" charset="-122"/>
                <a:cs typeface="Manrope" pitchFamily="34" charset="-120"/>
              </a:rPr>
              <a:t>Building &amp; testing the mechanistic-AI core</a:t>
            </a:r>
            <a:endParaRPr lang="en-US" sz="1800" dirty="0"/>
          </a:p>
        </p:txBody>
      </p:sp>
      <p:sp>
        <p:nvSpPr>
          <p:cNvPr id="10" name="Shape 7"/>
          <p:cNvSpPr/>
          <p:nvPr/>
        </p:nvSpPr>
        <p:spPr>
          <a:xfrm>
            <a:off x="6229350" y="4575810"/>
            <a:ext cx="220980" cy="220980"/>
          </a:xfrm>
          <a:prstGeom prst="ellipse">
            <a:avLst/>
          </a:prstGeom>
          <a:solidFill>
            <a:srgbClr val="0B1830"/>
          </a:solidFill>
          <a:ln w="15240">
            <a:solidFill>
              <a:srgbClr val="FFFFFF">
                <a:alpha val="35000"/>
              </a:srgbClr>
            </a:solidFill>
            <a:prstDash val="solid"/>
          </a:ln>
        </p:spPr>
      </p:sp>
      <p:sp>
        <p:nvSpPr>
          <p:cNvPr id="11" name="Text 8"/>
          <p:cNvSpPr/>
          <p:nvPr/>
        </p:nvSpPr>
        <p:spPr>
          <a:xfrm>
            <a:off x="5429250" y="3147060"/>
            <a:ext cx="2933700" cy="350520"/>
          </a:xfrm>
          <a:prstGeom prst="rect">
            <a:avLst/>
          </a:prstGeom>
          <a:noFill/>
          <a:ln/>
        </p:spPr>
        <p:txBody>
          <a:bodyPr wrap="square" lIns="25400" tIns="25400" rIns="25400" bIns="25400" rtlCol="0" anchor="t">
            <a:normAutofit/>
          </a:bodyPr>
          <a:lstStyle/>
          <a:p>
            <a:pPr marL="0" indent="0" algn="l">
              <a:buNone/>
            </a:pPr>
            <a:r>
              <a:rPr lang="en-US" sz="1800" kern="0" spc="108" dirty="0">
                <a:solidFill>
                  <a:srgbClr val="F8FAFC">
                    <a:alpha val="40000"/>
                  </a:srgbClr>
                </a:solidFill>
                <a:latin typeface="Manrope" pitchFamily="34" charset="0"/>
                <a:ea typeface="Manrope" pitchFamily="34" charset="-122"/>
                <a:cs typeface="Manrope" pitchFamily="34" charset="-120"/>
              </a:rPr>
              <a:t>PHASE 2</a:t>
            </a:r>
            <a:endParaRPr lang="en-US" sz="1800" dirty="0"/>
          </a:p>
        </p:txBody>
      </p:sp>
      <p:sp>
        <p:nvSpPr>
          <p:cNvPr id="12" name="Text 9"/>
          <p:cNvSpPr/>
          <p:nvPr/>
        </p:nvSpPr>
        <p:spPr>
          <a:xfrm>
            <a:off x="5429250" y="3554730"/>
            <a:ext cx="2933700" cy="403860"/>
          </a:xfrm>
          <a:prstGeom prst="rect">
            <a:avLst/>
          </a:prstGeom>
          <a:noFill/>
          <a:ln/>
        </p:spPr>
        <p:txBody>
          <a:bodyPr wrap="square" lIns="25400" tIns="25400" rIns="25400" bIns="25400" rtlCol="0" anchor="t">
            <a:normAutofit/>
          </a:bodyPr>
          <a:lstStyle/>
          <a:p>
            <a:pPr marL="0" indent="0" algn="l">
              <a:buNone/>
            </a:pPr>
            <a:r>
              <a:rPr lang="en-US" sz="2100" b="1" dirty="0">
                <a:solidFill>
                  <a:srgbClr val="F8FAFC"/>
                </a:solidFill>
                <a:latin typeface="Manrope" pitchFamily="34" charset="0"/>
                <a:ea typeface="Manrope" pitchFamily="34" charset="-122"/>
                <a:cs typeface="Manrope" pitchFamily="34" charset="-120"/>
              </a:rPr>
              <a:t>Retrospective pilots</a:t>
            </a:r>
            <a:endParaRPr lang="en-US" sz="2100" dirty="0"/>
          </a:p>
        </p:txBody>
      </p:sp>
      <p:sp>
        <p:nvSpPr>
          <p:cNvPr id="13" name="Text 10"/>
          <p:cNvSpPr/>
          <p:nvPr/>
        </p:nvSpPr>
        <p:spPr>
          <a:xfrm>
            <a:off x="5429250" y="3996690"/>
            <a:ext cx="2747010" cy="678180"/>
          </a:xfrm>
          <a:prstGeom prst="rect">
            <a:avLst/>
          </a:prstGeom>
          <a:noFill/>
          <a:ln/>
        </p:spPr>
        <p:txBody>
          <a:bodyPr wrap="square" lIns="25400" tIns="25400" rIns="25400" bIns="25400" rtlCol="0" anchor="t">
            <a:normAutofit/>
          </a:bodyPr>
          <a:lstStyle/>
          <a:p>
            <a:pPr marL="0" indent="0" algn="l">
              <a:lnSpc>
                <a:spcPct val="102439"/>
              </a:lnSpc>
              <a:buNone/>
            </a:pPr>
            <a:r>
              <a:rPr lang="en-US" sz="1800" dirty="0">
                <a:solidFill>
                  <a:srgbClr val="F8FAFC">
                    <a:alpha val="45000"/>
                  </a:srgbClr>
                </a:solidFill>
                <a:latin typeface="Manrope" pitchFamily="34" charset="0"/>
                <a:ea typeface="Manrope" pitchFamily="34" charset="-122"/>
                <a:cs typeface="Manrope" pitchFamily="34" charset="-120"/>
              </a:rPr>
              <a:t>Testing against historical clinical data</a:t>
            </a:r>
            <a:endParaRPr lang="en-US" sz="1800" dirty="0"/>
          </a:p>
        </p:txBody>
      </p:sp>
      <p:sp>
        <p:nvSpPr>
          <p:cNvPr id="14" name="Shape 11"/>
          <p:cNvSpPr/>
          <p:nvPr/>
        </p:nvSpPr>
        <p:spPr>
          <a:xfrm>
            <a:off x="10801350" y="6099810"/>
            <a:ext cx="220980" cy="220980"/>
          </a:xfrm>
          <a:prstGeom prst="ellipse">
            <a:avLst/>
          </a:prstGeom>
          <a:solidFill>
            <a:srgbClr val="0B1830"/>
          </a:solidFill>
          <a:ln w="15240">
            <a:solidFill>
              <a:srgbClr val="FFFFFF">
                <a:alpha val="35000"/>
              </a:srgbClr>
            </a:solidFill>
            <a:prstDash val="solid"/>
          </a:ln>
        </p:spPr>
      </p:sp>
      <p:sp>
        <p:nvSpPr>
          <p:cNvPr id="15" name="Text 12"/>
          <p:cNvSpPr/>
          <p:nvPr/>
        </p:nvSpPr>
        <p:spPr>
          <a:xfrm>
            <a:off x="10001250" y="6814185"/>
            <a:ext cx="2933700" cy="350520"/>
          </a:xfrm>
          <a:prstGeom prst="rect">
            <a:avLst/>
          </a:prstGeom>
          <a:noFill/>
          <a:ln/>
        </p:spPr>
        <p:txBody>
          <a:bodyPr wrap="square" lIns="25400" tIns="25400" rIns="25400" bIns="25400" rtlCol="0" anchor="t">
            <a:normAutofit/>
          </a:bodyPr>
          <a:lstStyle/>
          <a:p>
            <a:pPr marL="0" indent="0" algn="l">
              <a:buNone/>
            </a:pPr>
            <a:r>
              <a:rPr lang="en-US" sz="1800" kern="0" spc="108" dirty="0">
                <a:solidFill>
                  <a:srgbClr val="F8FAFC">
                    <a:alpha val="40000"/>
                  </a:srgbClr>
                </a:solidFill>
                <a:latin typeface="Manrope" pitchFamily="34" charset="0"/>
                <a:ea typeface="Manrope" pitchFamily="34" charset="-122"/>
                <a:cs typeface="Manrope" pitchFamily="34" charset="-120"/>
              </a:rPr>
              <a:t>PHASE 3</a:t>
            </a:r>
            <a:endParaRPr lang="en-US" sz="1800" dirty="0"/>
          </a:p>
        </p:txBody>
      </p:sp>
      <p:sp>
        <p:nvSpPr>
          <p:cNvPr id="16" name="Text 13"/>
          <p:cNvSpPr/>
          <p:nvPr/>
        </p:nvSpPr>
        <p:spPr>
          <a:xfrm>
            <a:off x="10001250" y="7221855"/>
            <a:ext cx="2933700" cy="403860"/>
          </a:xfrm>
          <a:prstGeom prst="rect">
            <a:avLst/>
          </a:prstGeom>
          <a:noFill/>
          <a:ln/>
        </p:spPr>
        <p:txBody>
          <a:bodyPr wrap="square" lIns="25400" tIns="25400" rIns="25400" bIns="25400" rtlCol="0" anchor="t">
            <a:normAutofit/>
          </a:bodyPr>
          <a:lstStyle/>
          <a:p>
            <a:pPr marL="0" indent="0" algn="l">
              <a:buNone/>
            </a:pPr>
            <a:r>
              <a:rPr lang="en-US" sz="2100" b="1" dirty="0">
                <a:solidFill>
                  <a:srgbClr val="F8FAFC"/>
                </a:solidFill>
                <a:latin typeface="Manrope" pitchFamily="34" charset="0"/>
                <a:ea typeface="Manrope" pitchFamily="34" charset="-122"/>
                <a:cs typeface="Manrope" pitchFamily="34" charset="-120"/>
              </a:rPr>
              <a:t>Prospective studies</a:t>
            </a:r>
            <a:endParaRPr lang="en-US" sz="2100" dirty="0"/>
          </a:p>
        </p:txBody>
      </p:sp>
      <p:sp>
        <p:nvSpPr>
          <p:cNvPr id="17" name="Text 14"/>
          <p:cNvSpPr/>
          <p:nvPr/>
        </p:nvSpPr>
        <p:spPr>
          <a:xfrm>
            <a:off x="10001250" y="7663815"/>
            <a:ext cx="2747010" cy="678180"/>
          </a:xfrm>
          <a:prstGeom prst="rect">
            <a:avLst/>
          </a:prstGeom>
          <a:noFill/>
          <a:ln/>
        </p:spPr>
        <p:txBody>
          <a:bodyPr wrap="square" lIns="25400" tIns="25400" rIns="25400" bIns="25400" rtlCol="0" anchor="t">
            <a:normAutofit/>
          </a:bodyPr>
          <a:lstStyle/>
          <a:p>
            <a:pPr marL="0" indent="0" algn="l">
              <a:lnSpc>
                <a:spcPct val="102439"/>
              </a:lnSpc>
              <a:buNone/>
            </a:pPr>
            <a:r>
              <a:rPr lang="en-US" sz="1800" dirty="0">
                <a:solidFill>
                  <a:srgbClr val="F8FAFC">
                    <a:alpha val="45000"/>
                  </a:srgbClr>
                </a:solidFill>
                <a:latin typeface="Manrope" pitchFamily="34" charset="0"/>
                <a:ea typeface="Manrope" pitchFamily="34" charset="-122"/>
                <a:cs typeface="Manrope" pitchFamily="34" charset="-120"/>
              </a:rPr>
              <a:t>With hospital &amp; clinical partners</a:t>
            </a:r>
            <a:endParaRPr lang="en-US" sz="1800" dirty="0"/>
          </a:p>
        </p:txBody>
      </p:sp>
      <p:sp>
        <p:nvSpPr>
          <p:cNvPr id="18" name="Shape 15"/>
          <p:cNvSpPr/>
          <p:nvPr/>
        </p:nvSpPr>
        <p:spPr>
          <a:xfrm>
            <a:off x="15373350" y="4575810"/>
            <a:ext cx="220980" cy="220980"/>
          </a:xfrm>
          <a:prstGeom prst="ellipse">
            <a:avLst/>
          </a:prstGeom>
          <a:solidFill>
            <a:srgbClr val="0B1830"/>
          </a:solidFill>
          <a:ln w="15240">
            <a:solidFill>
              <a:srgbClr val="C4B5FD">
                <a:alpha val="40000"/>
              </a:srgbClr>
            </a:solidFill>
            <a:prstDash val="solid"/>
          </a:ln>
        </p:spPr>
      </p:sp>
      <p:sp>
        <p:nvSpPr>
          <p:cNvPr id="19" name="Text 16"/>
          <p:cNvSpPr/>
          <p:nvPr/>
        </p:nvSpPr>
        <p:spPr>
          <a:xfrm>
            <a:off x="14382750" y="3147060"/>
            <a:ext cx="2933700" cy="350520"/>
          </a:xfrm>
          <a:prstGeom prst="rect">
            <a:avLst/>
          </a:prstGeom>
          <a:noFill/>
          <a:ln/>
        </p:spPr>
        <p:txBody>
          <a:bodyPr wrap="square" lIns="25400" tIns="25400" rIns="25400" bIns="25400" rtlCol="0" anchor="t">
            <a:normAutofit/>
          </a:bodyPr>
          <a:lstStyle/>
          <a:p>
            <a:pPr marL="0" indent="0" algn="l">
              <a:buNone/>
            </a:pPr>
            <a:r>
              <a:rPr lang="en-US" sz="1800" kern="0" spc="108" dirty="0">
                <a:solidFill>
                  <a:srgbClr val="C4B5FD">
                    <a:alpha val="55000"/>
                  </a:srgbClr>
                </a:solidFill>
                <a:latin typeface="Manrope" pitchFamily="34" charset="0"/>
                <a:ea typeface="Manrope" pitchFamily="34" charset="-122"/>
                <a:cs typeface="Manrope" pitchFamily="34" charset="-120"/>
              </a:rPr>
              <a:t>PHASE 4</a:t>
            </a:r>
            <a:endParaRPr lang="en-US" sz="1800" dirty="0"/>
          </a:p>
        </p:txBody>
      </p:sp>
      <p:sp>
        <p:nvSpPr>
          <p:cNvPr id="20" name="Text 17"/>
          <p:cNvSpPr/>
          <p:nvPr/>
        </p:nvSpPr>
        <p:spPr>
          <a:xfrm>
            <a:off x="14382750" y="3554730"/>
            <a:ext cx="2747010" cy="769620"/>
          </a:xfrm>
          <a:prstGeom prst="rect">
            <a:avLst/>
          </a:prstGeom>
          <a:noFill/>
          <a:ln/>
        </p:spPr>
        <p:txBody>
          <a:bodyPr wrap="square" lIns="25400" tIns="25400" rIns="25400" bIns="25400" rtlCol="0" anchor="t">
            <a:normAutofit/>
          </a:bodyPr>
          <a:lstStyle/>
          <a:p>
            <a:pPr marL="0" indent="0" algn="l">
              <a:buNone/>
            </a:pPr>
            <a:r>
              <a:rPr lang="en-US" sz="2100" b="1" dirty="0">
                <a:solidFill>
                  <a:srgbClr val="F8FAFC"/>
                </a:solidFill>
                <a:latin typeface="Manrope" pitchFamily="34" charset="0"/>
                <a:ea typeface="Manrope" pitchFamily="34" charset="-122"/>
                <a:cs typeface="Manrope" pitchFamily="34" charset="-120"/>
              </a:rPr>
              <a:t>Regulatory path &amp; scale</a:t>
            </a:r>
            <a:endParaRPr lang="en-US" sz="2100" dirty="0"/>
          </a:p>
        </p:txBody>
      </p:sp>
      <p:sp>
        <p:nvSpPr>
          <p:cNvPr id="21" name="Text 18"/>
          <p:cNvSpPr/>
          <p:nvPr/>
        </p:nvSpPr>
        <p:spPr>
          <a:xfrm>
            <a:off x="14342745" y="4023360"/>
            <a:ext cx="2747010" cy="678180"/>
          </a:xfrm>
          <a:prstGeom prst="rect">
            <a:avLst/>
          </a:prstGeom>
          <a:noFill/>
          <a:ln/>
        </p:spPr>
        <p:txBody>
          <a:bodyPr wrap="square" lIns="25400" tIns="25400" rIns="25400" bIns="25400" rtlCol="0" anchor="t">
            <a:normAutofit/>
          </a:bodyPr>
          <a:lstStyle/>
          <a:p>
            <a:pPr marL="0" indent="0" algn="l">
              <a:lnSpc>
                <a:spcPct val="102439"/>
              </a:lnSpc>
              <a:buNone/>
            </a:pPr>
            <a:r>
              <a:rPr lang="en-US" sz="1800" dirty="0">
                <a:solidFill>
                  <a:srgbClr val="F8FAFC">
                    <a:alpha val="45000"/>
                  </a:srgbClr>
                </a:solidFill>
                <a:latin typeface="Manrope" pitchFamily="34" charset="0"/>
                <a:ea typeface="Manrope" pitchFamily="34" charset="-122"/>
                <a:cs typeface="Manrope" pitchFamily="34" charset="-120"/>
              </a:rPr>
              <a:t>Toward broader clinical deployment</a:t>
            </a:r>
            <a:endParaRPr lang="en-US"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7111F"/>
        </a:solidFill>
        <a:effectLst/>
      </p:bgPr>
    </p:bg>
    <p:spTree>
      <p:nvGrpSpPr>
        <p:cNvPr id="1" name=""/>
        <p:cNvGrpSpPr/>
        <p:nvPr/>
      </p:nvGrpSpPr>
      <p:grpSpPr>
        <a:xfrm>
          <a:off x="0" y="0"/>
          <a:ext cx="0" cy="0"/>
          <a:chOff x="0" y="0"/>
          <a:chExt cx="0" cy="0"/>
        </a:xfrm>
      </p:grpSpPr>
      <p:sp>
        <p:nvSpPr>
          <p:cNvPr id="2" name="Shape 0"/>
          <p:cNvSpPr/>
          <p:nvPr/>
        </p:nvSpPr>
        <p:spPr>
          <a:xfrm>
            <a:off x="-2095500" y="-2476500"/>
            <a:ext cx="8953500" cy="8953500"/>
          </a:xfrm>
          <a:prstGeom prst="ellipse">
            <a:avLst/>
          </a:prstGeom>
          <a:gradFill rotWithShape="1">
            <a:gsLst>
              <a:gs pos="0">
                <a:srgbClr val="8B5CF6">
                  <a:alpha val="28000"/>
                </a:srgbClr>
              </a:gs>
              <a:gs pos="70000">
                <a:srgbClr val="8B5CF6">
                  <a:alpha val="0"/>
                </a:srgbClr>
              </a:gs>
            </a:gsLst>
            <a:path path="circle">
              <a:fillToRect l="50000" t="50000" r="50000" b="50000"/>
            </a:path>
          </a:gradFill>
          <a:ln/>
        </p:spPr>
      </p:sp>
      <p:sp>
        <p:nvSpPr>
          <p:cNvPr id="3" name="Shape 1"/>
          <p:cNvSpPr/>
          <p:nvPr/>
        </p:nvSpPr>
        <p:spPr>
          <a:xfrm>
            <a:off x="11430000" y="3810000"/>
            <a:ext cx="8953500" cy="8953500"/>
          </a:xfrm>
          <a:prstGeom prst="ellipse">
            <a:avLst/>
          </a:prstGeom>
          <a:gradFill rotWithShape="1">
            <a:gsLst>
              <a:gs pos="0">
                <a:srgbClr val="22D3EE">
                  <a:alpha val="20000"/>
                </a:srgbClr>
              </a:gs>
              <a:gs pos="70000">
                <a:srgbClr val="22D3EE">
                  <a:alpha val="0"/>
                </a:srgbClr>
              </a:gs>
            </a:gsLst>
            <a:path path="circle">
              <a:fillToRect l="50000" t="50000" r="50000" b="50000"/>
            </a:path>
          </a:gradFill>
          <a:ln/>
        </p:spPr>
      </p:sp>
      <p:sp>
        <p:nvSpPr>
          <p:cNvPr id="4" name="Text 2"/>
          <p:cNvSpPr/>
          <p:nvPr/>
        </p:nvSpPr>
        <p:spPr>
          <a:xfrm>
            <a:off x="1619250" y="2625090"/>
            <a:ext cx="16554450" cy="350520"/>
          </a:xfrm>
          <a:prstGeom prst="rect">
            <a:avLst/>
          </a:prstGeom>
          <a:noFill/>
          <a:ln/>
        </p:spPr>
        <p:txBody>
          <a:bodyPr wrap="square" lIns="25400" tIns="25400" rIns="25400" bIns="25400" rtlCol="0" anchor="t">
            <a:normAutofit/>
          </a:bodyPr>
          <a:lstStyle/>
          <a:p>
            <a:pPr marL="0" indent="0" algn="l">
              <a:buNone/>
            </a:pPr>
            <a:r>
              <a:rPr lang="en-US" sz="1800" b="1" kern="0" spc="450" dirty="0">
                <a:solidFill>
                  <a:srgbClr val="22D3EE"/>
                </a:solidFill>
                <a:latin typeface="Manrope" pitchFamily="34" charset="0"/>
                <a:ea typeface="Manrope" pitchFamily="34" charset="-122"/>
                <a:cs typeface="Manrope" pitchFamily="34" charset="-120"/>
              </a:rPr>
              <a:t>BUILD THIS WITH US</a:t>
            </a:r>
            <a:endParaRPr lang="en-US" sz="1800" dirty="0"/>
          </a:p>
        </p:txBody>
      </p:sp>
      <p:sp>
        <p:nvSpPr>
          <p:cNvPr id="5" name="Text 3"/>
          <p:cNvSpPr/>
          <p:nvPr/>
        </p:nvSpPr>
        <p:spPr>
          <a:xfrm>
            <a:off x="1619250" y="3185160"/>
            <a:ext cx="13620750" cy="762000"/>
          </a:xfrm>
          <a:prstGeom prst="rect">
            <a:avLst/>
          </a:prstGeom>
          <a:noFill/>
          <a:ln/>
        </p:spPr>
        <p:txBody>
          <a:bodyPr wrap="square" lIns="25400" tIns="25400" rIns="25400" bIns="25400" rtlCol="0" anchor="t">
            <a:normAutofit/>
          </a:bodyPr>
          <a:lstStyle/>
          <a:p>
            <a:pPr marL="0" indent="0" algn="l">
              <a:buNone/>
            </a:pPr>
            <a:r>
              <a:rPr lang="en-US" sz="4500" b="1" dirty="0">
                <a:solidFill>
                  <a:srgbClr val="F8FAFC"/>
                </a:solidFill>
                <a:latin typeface="Sora" pitchFamily="34" charset="0"/>
                <a:ea typeface="Sora" pitchFamily="34" charset="-122"/>
                <a:cs typeface="Sora" pitchFamily="34" charset="-120"/>
              </a:rPr>
              <a:t>OncoTwin is early — and it needs partners.</a:t>
            </a:r>
            <a:endParaRPr lang="en-US" sz="4500" dirty="0"/>
          </a:p>
        </p:txBody>
      </p:sp>
      <p:sp>
        <p:nvSpPr>
          <p:cNvPr id="6" name="Shape 4"/>
          <p:cNvSpPr/>
          <p:nvPr/>
        </p:nvSpPr>
        <p:spPr>
          <a:xfrm>
            <a:off x="1619250" y="5375910"/>
            <a:ext cx="15049500" cy="9525"/>
          </a:xfrm>
          <a:prstGeom prst="rect">
            <a:avLst/>
          </a:prstGeom>
          <a:solidFill>
            <a:srgbClr val="FFFFFF">
              <a:alpha val="8000"/>
            </a:srgbClr>
          </a:solidFill>
          <a:ln/>
        </p:spPr>
      </p:sp>
      <p:sp>
        <p:nvSpPr>
          <p:cNvPr id="7" name="Text 5"/>
          <p:cNvSpPr/>
          <p:nvPr/>
        </p:nvSpPr>
        <p:spPr>
          <a:xfrm>
            <a:off x="1619250" y="4747260"/>
            <a:ext cx="5448300" cy="495300"/>
          </a:xfrm>
          <a:prstGeom prst="rect">
            <a:avLst/>
          </a:prstGeom>
          <a:noFill/>
          <a:ln/>
        </p:spPr>
        <p:txBody>
          <a:bodyPr wrap="square" lIns="25400" tIns="25400" rIns="25400" bIns="25400" rtlCol="0" anchor="t">
            <a:normAutofit/>
          </a:bodyPr>
          <a:lstStyle/>
          <a:p>
            <a:pPr marL="0" indent="0" algn="l">
              <a:buNone/>
            </a:pPr>
            <a:r>
              <a:rPr lang="en-US" sz="2850" b="1" dirty="0">
                <a:solidFill>
                  <a:srgbClr val="67E8F9"/>
                </a:solidFill>
                <a:latin typeface="Sora" pitchFamily="34" charset="0"/>
                <a:ea typeface="Sora" pitchFamily="34" charset="-122"/>
                <a:cs typeface="Sora" pitchFamily="34" charset="-120"/>
              </a:rPr>
              <a:t>Clinical &amp; data partners</a:t>
            </a:r>
            <a:endParaRPr lang="en-US" sz="2850" dirty="0"/>
          </a:p>
        </p:txBody>
      </p:sp>
      <p:sp>
        <p:nvSpPr>
          <p:cNvPr id="8" name="Text 6"/>
          <p:cNvSpPr/>
          <p:nvPr/>
        </p:nvSpPr>
        <p:spPr>
          <a:xfrm>
            <a:off x="6858000" y="4853940"/>
            <a:ext cx="6551843" cy="350520"/>
          </a:xfrm>
          <a:prstGeom prst="rect">
            <a:avLst/>
          </a:prstGeom>
          <a:noFill/>
          <a:ln/>
        </p:spPr>
        <p:txBody>
          <a:bodyPr wrap="square" lIns="25400" tIns="25400" rIns="25400" bIns="25400" rtlCol="0" anchor="t">
            <a:normAutofit/>
          </a:bodyPr>
          <a:lstStyle/>
          <a:p>
            <a:pPr marL="0" indent="0" algn="l">
              <a:buNone/>
            </a:pPr>
            <a:r>
              <a:rPr lang="en-US" sz="1800" dirty="0">
                <a:solidFill>
                  <a:srgbClr val="F8FAFC">
                    <a:alpha val="55000"/>
                  </a:srgbClr>
                </a:solidFill>
                <a:latin typeface="Manrope" pitchFamily="34" charset="0"/>
                <a:ea typeface="Manrope" pitchFamily="34" charset="-122"/>
                <a:cs typeface="Manrope" pitchFamily="34" charset="-120"/>
              </a:rPr>
              <a:t>Oncology teams to co-design and test against real cases</a:t>
            </a:r>
            <a:endParaRPr lang="en-US" sz="1800" dirty="0"/>
          </a:p>
        </p:txBody>
      </p:sp>
      <p:sp>
        <p:nvSpPr>
          <p:cNvPr id="9" name="Shape 7"/>
          <p:cNvSpPr/>
          <p:nvPr/>
        </p:nvSpPr>
        <p:spPr>
          <a:xfrm>
            <a:off x="1619250" y="6115050"/>
            <a:ext cx="15049500" cy="9525"/>
          </a:xfrm>
          <a:prstGeom prst="rect">
            <a:avLst/>
          </a:prstGeom>
          <a:solidFill>
            <a:srgbClr val="FFFFFF">
              <a:alpha val="8000"/>
            </a:srgbClr>
          </a:solidFill>
          <a:ln/>
        </p:spPr>
      </p:sp>
      <p:sp>
        <p:nvSpPr>
          <p:cNvPr id="10" name="Text 8"/>
          <p:cNvSpPr/>
          <p:nvPr/>
        </p:nvSpPr>
        <p:spPr>
          <a:xfrm>
            <a:off x="1619250" y="5554980"/>
            <a:ext cx="5448300" cy="426720"/>
          </a:xfrm>
          <a:prstGeom prst="rect">
            <a:avLst/>
          </a:prstGeom>
          <a:noFill/>
          <a:ln/>
        </p:spPr>
        <p:txBody>
          <a:bodyPr wrap="square" lIns="25400" tIns="25400" rIns="25400" bIns="25400" rtlCol="0" anchor="t">
            <a:normAutofit/>
          </a:bodyPr>
          <a:lstStyle/>
          <a:p>
            <a:pPr marL="0" indent="0" algn="l">
              <a:buNone/>
            </a:pPr>
            <a:r>
              <a:rPr lang="en-US" sz="2400" b="1" dirty="0">
                <a:solidFill>
                  <a:srgbClr val="F8FAFC">
                    <a:alpha val="80000"/>
                  </a:srgbClr>
                </a:solidFill>
                <a:latin typeface="Sora" pitchFamily="34" charset="0"/>
                <a:ea typeface="Sora" pitchFamily="34" charset="-122"/>
                <a:cs typeface="Sora" pitchFamily="34" charset="-120"/>
              </a:rPr>
              <a:t>Research collaborators</a:t>
            </a:r>
            <a:endParaRPr lang="en-US" sz="2400" dirty="0"/>
          </a:p>
        </p:txBody>
      </p:sp>
      <p:sp>
        <p:nvSpPr>
          <p:cNvPr id="11" name="Text 9"/>
          <p:cNvSpPr/>
          <p:nvPr/>
        </p:nvSpPr>
        <p:spPr>
          <a:xfrm>
            <a:off x="6858000" y="5608320"/>
            <a:ext cx="5514833" cy="350520"/>
          </a:xfrm>
          <a:prstGeom prst="rect">
            <a:avLst/>
          </a:prstGeom>
          <a:noFill/>
          <a:ln/>
        </p:spPr>
        <p:txBody>
          <a:bodyPr wrap="square" lIns="25400" tIns="25400" rIns="25400" bIns="25400" rtlCol="0" anchor="t">
            <a:normAutofit/>
          </a:bodyPr>
          <a:lstStyle/>
          <a:p>
            <a:pPr marL="0" indent="0" algn="l">
              <a:buNone/>
            </a:pPr>
            <a:r>
              <a:rPr lang="en-US" sz="1800" dirty="0">
                <a:solidFill>
                  <a:srgbClr val="F8FAFC">
                    <a:alpha val="50000"/>
                  </a:srgbClr>
                </a:solidFill>
                <a:latin typeface="Manrope" pitchFamily="34" charset="0"/>
                <a:ea typeface="Manrope" pitchFamily="34" charset="-122"/>
                <a:cs typeface="Manrope" pitchFamily="34" charset="-120"/>
              </a:rPr>
              <a:t>In applied math, AI, and computational oncology</a:t>
            </a:r>
            <a:endParaRPr lang="en-US" sz="1800" dirty="0"/>
          </a:p>
        </p:txBody>
      </p:sp>
      <p:sp>
        <p:nvSpPr>
          <p:cNvPr id="12" name="Shape 10"/>
          <p:cNvSpPr/>
          <p:nvPr/>
        </p:nvSpPr>
        <p:spPr>
          <a:xfrm>
            <a:off x="1619250" y="6854190"/>
            <a:ext cx="15049500" cy="9525"/>
          </a:xfrm>
          <a:prstGeom prst="rect">
            <a:avLst/>
          </a:prstGeom>
          <a:solidFill>
            <a:srgbClr val="FFFFFF">
              <a:alpha val="8000"/>
            </a:srgbClr>
          </a:solidFill>
          <a:ln/>
        </p:spPr>
      </p:sp>
      <p:sp>
        <p:nvSpPr>
          <p:cNvPr id="13" name="Text 11"/>
          <p:cNvSpPr/>
          <p:nvPr/>
        </p:nvSpPr>
        <p:spPr>
          <a:xfrm>
            <a:off x="1619250" y="6294120"/>
            <a:ext cx="5448300" cy="426720"/>
          </a:xfrm>
          <a:prstGeom prst="rect">
            <a:avLst/>
          </a:prstGeom>
          <a:noFill/>
          <a:ln/>
        </p:spPr>
        <p:txBody>
          <a:bodyPr wrap="square" lIns="25400" tIns="25400" rIns="25400" bIns="25400" rtlCol="0" anchor="t">
            <a:normAutofit/>
          </a:bodyPr>
          <a:lstStyle/>
          <a:p>
            <a:pPr marL="0" indent="0" algn="l">
              <a:buNone/>
            </a:pPr>
            <a:r>
              <a:rPr lang="en-US" sz="2400" b="1" dirty="0">
                <a:solidFill>
                  <a:srgbClr val="F8FAFC">
                    <a:alpha val="80000"/>
                  </a:srgbClr>
                </a:solidFill>
                <a:latin typeface="Sora" pitchFamily="34" charset="0"/>
                <a:ea typeface="Sora" pitchFamily="34" charset="-122"/>
                <a:cs typeface="Sora" pitchFamily="34" charset="-120"/>
              </a:rPr>
              <a:t>Funding &amp; investment</a:t>
            </a:r>
            <a:endParaRPr lang="en-US" sz="2400" dirty="0"/>
          </a:p>
        </p:txBody>
      </p:sp>
      <p:sp>
        <p:nvSpPr>
          <p:cNvPr id="14" name="Text 12"/>
          <p:cNvSpPr/>
          <p:nvPr/>
        </p:nvSpPr>
        <p:spPr>
          <a:xfrm>
            <a:off x="6858000" y="6347460"/>
            <a:ext cx="4850952" cy="350520"/>
          </a:xfrm>
          <a:prstGeom prst="rect">
            <a:avLst/>
          </a:prstGeom>
          <a:noFill/>
          <a:ln/>
        </p:spPr>
        <p:txBody>
          <a:bodyPr wrap="square" lIns="25400" tIns="25400" rIns="25400" bIns="25400" rtlCol="0" anchor="t">
            <a:normAutofit/>
          </a:bodyPr>
          <a:lstStyle/>
          <a:p>
            <a:pPr marL="0" indent="0" algn="l">
              <a:buNone/>
            </a:pPr>
            <a:r>
              <a:rPr lang="en-US" sz="1800" dirty="0">
                <a:solidFill>
                  <a:srgbClr val="F8FAFC">
                    <a:alpha val="50000"/>
                  </a:srgbClr>
                </a:solidFill>
                <a:latin typeface="Manrope" pitchFamily="34" charset="0"/>
                <a:ea typeface="Manrope" pitchFamily="34" charset="-122"/>
                <a:cs typeface="Manrope" pitchFamily="34" charset="-120"/>
              </a:rPr>
              <a:t>To move from prototype to validated pilots</a:t>
            </a:r>
            <a:endParaRPr lang="en-US" sz="1800" dirty="0"/>
          </a:p>
        </p:txBody>
      </p:sp>
      <p:sp>
        <p:nvSpPr>
          <p:cNvPr id="15" name="Text 13"/>
          <p:cNvSpPr/>
          <p:nvPr/>
        </p:nvSpPr>
        <p:spPr>
          <a:xfrm>
            <a:off x="1619250" y="7033260"/>
            <a:ext cx="5448300" cy="495300"/>
          </a:xfrm>
          <a:prstGeom prst="rect">
            <a:avLst/>
          </a:prstGeom>
          <a:noFill/>
          <a:ln/>
        </p:spPr>
        <p:txBody>
          <a:bodyPr wrap="square" lIns="25400" tIns="25400" rIns="25400" bIns="25400" rtlCol="0" anchor="t">
            <a:normAutofit/>
          </a:bodyPr>
          <a:lstStyle/>
          <a:p>
            <a:pPr marL="0" indent="0" algn="l">
              <a:buNone/>
            </a:pPr>
            <a:r>
              <a:rPr lang="en-US" sz="2850" b="1" dirty="0">
                <a:solidFill>
                  <a:srgbClr val="C4B5FD"/>
                </a:solidFill>
                <a:latin typeface="Sora" pitchFamily="34" charset="0"/>
                <a:ea typeface="Sora" pitchFamily="34" charset="-122"/>
                <a:cs typeface="Sora" pitchFamily="34" charset="-120"/>
              </a:rPr>
              <a:t>Early pilot sites</a:t>
            </a:r>
            <a:endParaRPr lang="en-US" sz="2850" dirty="0"/>
          </a:p>
        </p:txBody>
      </p:sp>
      <p:sp>
        <p:nvSpPr>
          <p:cNvPr id="16" name="Text 14"/>
          <p:cNvSpPr/>
          <p:nvPr/>
        </p:nvSpPr>
        <p:spPr>
          <a:xfrm>
            <a:off x="6858000" y="7139940"/>
            <a:ext cx="5969818" cy="350520"/>
          </a:xfrm>
          <a:prstGeom prst="rect">
            <a:avLst/>
          </a:prstGeom>
          <a:noFill/>
          <a:ln/>
        </p:spPr>
        <p:txBody>
          <a:bodyPr wrap="square" lIns="25400" tIns="25400" rIns="25400" bIns="25400" rtlCol="0" anchor="t">
            <a:normAutofit/>
          </a:bodyPr>
          <a:lstStyle/>
          <a:p>
            <a:pPr marL="0" indent="0" algn="l">
              <a:buNone/>
            </a:pPr>
            <a:r>
              <a:rPr lang="en-US" sz="1800" dirty="0">
                <a:solidFill>
                  <a:srgbClr val="F8FAFC">
                    <a:alpha val="60000"/>
                  </a:srgbClr>
                </a:solidFill>
                <a:latin typeface="Manrope" pitchFamily="34" charset="0"/>
                <a:ea typeface="Manrope" pitchFamily="34" charset="-122"/>
                <a:cs typeface="Manrope" pitchFamily="34" charset="-120"/>
              </a:rPr>
              <a:t>Hospitals ready to test decision support in the clinic</a:t>
            </a:r>
            <a:endParaRPr lang="en-US"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7111F"/>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8B5CF6">
                  <a:alpha val="26000"/>
                </a:srgbClr>
              </a:gs>
              <a:gs pos="55000">
                <a:srgbClr val="8B5CF6">
                  <a:alpha val="0"/>
                </a:srgbClr>
              </a:gs>
            </a:gsLst>
            <a:path path="circle">
              <a:fillToRect l="25000" t="25000" r="75000" b="75000"/>
            </a:path>
          </a:gradFill>
          <a:ln/>
        </p:spPr>
      </p:sp>
      <p:sp>
        <p:nvSpPr>
          <p:cNvPr id="3" name="Shape 1"/>
          <p:cNvSpPr/>
          <p:nvPr/>
        </p:nvSpPr>
        <p:spPr>
          <a:xfrm rot="7396400">
            <a:off x="2474594" y="-1525907"/>
            <a:ext cx="13354054" cy="13354054"/>
          </a:xfrm>
          <a:prstGeom prst="ellipse">
            <a:avLst/>
          </a:prstGeom>
          <a:ln w="7620">
            <a:solidFill>
              <a:srgbClr val="FFFFFF">
                <a:alpha val="5000"/>
              </a:srgbClr>
            </a:solidFill>
            <a:prstDash val="solid"/>
          </a:ln>
        </p:spPr>
      </p:sp>
      <p:sp>
        <p:nvSpPr>
          <p:cNvPr id="4" name="Shape 2"/>
          <p:cNvSpPr/>
          <p:nvPr/>
        </p:nvSpPr>
        <p:spPr>
          <a:xfrm>
            <a:off x="7311866" y="1624965"/>
            <a:ext cx="628650" cy="628650"/>
          </a:xfrm>
          <a:prstGeom prst="ellipse">
            <a:avLst/>
          </a:prstGeom>
          <a:gradFill rotWithShape="1">
            <a:gsLst>
              <a:gs pos="0">
                <a:srgbClr val="8B5CF6">
                  <a:alpha val="30000"/>
                </a:srgbClr>
              </a:gs>
              <a:gs pos="70000">
                <a:srgbClr val="8B5CF6">
                  <a:alpha val="0"/>
                </a:srgbClr>
              </a:gs>
            </a:gsLst>
            <a:path path="circle">
              <a:fillToRect l="50000" t="50000" r="50000" b="50000"/>
            </a:path>
          </a:gradFill>
          <a:ln/>
        </p:spPr>
      </p:sp>
      <p:pic>
        <p:nvPicPr>
          <p:cNvPr id="5" name="Image 0" descr="preencoded.png"/>
          <p:cNvPicPr>
            <a:picLocks noChangeAspect="1"/>
          </p:cNvPicPr>
          <p:nvPr/>
        </p:nvPicPr>
        <p:blipFill>
          <a:blip r:embed="rId3"/>
          <a:srcRect/>
          <a:stretch/>
        </p:blipFill>
        <p:spPr>
          <a:xfrm>
            <a:off x="7369016" y="1682115"/>
            <a:ext cx="514350" cy="514350"/>
          </a:xfrm>
          <a:prstGeom prst="rect">
            <a:avLst/>
          </a:prstGeom>
        </p:spPr>
      </p:pic>
      <p:sp>
        <p:nvSpPr>
          <p:cNvPr id="6" name="Text 3"/>
          <p:cNvSpPr/>
          <p:nvPr/>
        </p:nvSpPr>
        <p:spPr>
          <a:xfrm>
            <a:off x="8008763" y="1604010"/>
            <a:ext cx="3108674" cy="708660"/>
          </a:xfrm>
          <a:prstGeom prst="rect">
            <a:avLst/>
          </a:prstGeom>
          <a:noFill/>
          <a:ln/>
        </p:spPr>
        <p:txBody>
          <a:bodyPr wrap="square" lIns="25400" tIns="25400" rIns="25400" bIns="25400" rtlCol="0" anchor="t">
            <a:normAutofit/>
          </a:bodyPr>
          <a:lstStyle/>
          <a:p>
            <a:pPr marL="0" indent="0" algn="ctr">
              <a:buNone/>
            </a:pPr>
            <a:r>
              <a:rPr lang="en-US" sz="4200" b="1" dirty="0">
                <a:solidFill>
                  <a:srgbClr val="F8FAFC"/>
                </a:solidFill>
                <a:latin typeface="Sora" pitchFamily="34" charset="0"/>
                <a:ea typeface="Sora" pitchFamily="34" charset="-122"/>
                <a:cs typeface="Sora" pitchFamily="34" charset="-120"/>
              </a:rPr>
              <a:t>Thank you</a:t>
            </a:r>
            <a:endParaRPr lang="en-US" sz="4200" dirty="0"/>
          </a:p>
        </p:txBody>
      </p:sp>
      <p:sp>
        <p:nvSpPr>
          <p:cNvPr id="7" name="Text 4"/>
          <p:cNvSpPr/>
          <p:nvPr/>
        </p:nvSpPr>
        <p:spPr>
          <a:xfrm>
            <a:off x="5753225" y="2636520"/>
            <a:ext cx="6781431" cy="388620"/>
          </a:xfrm>
          <a:prstGeom prst="rect">
            <a:avLst/>
          </a:prstGeom>
          <a:noFill/>
          <a:ln/>
        </p:spPr>
        <p:txBody>
          <a:bodyPr wrap="square" lIns="25400" tIns="25400" rIns="25400" bIns="25400" rtlCol="0" anchor="t">
            <a:normAutofit/>
          </a:bodyPr>
          <a:lstStyle/>
          <a:p>
            <a:pPr marL="0" indent="0" algn="ctr">
              <a:buNone/>
            </a:pPr>
            <a:r>
              <a:rPr lang="en-US" sz="2025" dirty="0">
                <a:solidFill>
                  <a:srgbClr val="F8FAFC">
                    <a:alpha val="65000"/>
                  </a:srgbClr>
                </a:solidFill>
                <a:latin typeface="Manrope" pitchFamily="34" charset="0"/>
                <a:ea typeface="Manrope" pitchFamily="34" charset="-122"/>
                <a:cs typeface="Manrope" pitchFamily="34" charset="-120"/>
              </a:rPr>
              <a:t>Let's build the future of precision oncology together.</a:t>
            </a:r>
            <a:endParaRPr lang="en-US" sz="2025" dirty="0"/>
          </a:p>
        </p:txBody>
      </p:sp>
      <p:sp>
        <p:nvSpPr>
          <p:cNvPr id="8" name="Shape 5"/>
          <p:cNvSpPr/>
          <p:nvPr/>
        </p:nvSpPr>
        <p:spPr>
          <a:xfrm>
            <a:off x="7239000" y="3196590"/>
            <a:ext cx="3810000" cy="3810000"/>
          </a:xfrm>
          <a:prstGeom prst="roundRect">
            <a:avLst>
              <a:gd name="adj" fmla="val 9000"/>
            </a:avLst>
          </a:prstGeom>
          <a:gradFill rotWithShape="1">
            <a:gsLst>
              <a:gs pos="0">
                <a:srgbClr val="67E8F9">
                  <a:alpha val="15000"/>
                </a:srgbClr>
              </a:gs>
              <a:gs pos="70000">
                <a:srgbClr val="67E8F9">
                  <a:alpha val="0"/>
                </a:srgbClr>
              </a:gs>
            </a:gsLst>
            <a:path path="circle">
              <a:fillToRect l="50000" t="50000" r="50000" b="50000"/>
            </a:path>
          </a:gradFill>
          <a:ln/>
        </p:spPr>
      </p:sp>
      <p:sp>
        <p:nvSpPr>
          <p:cNvPr id="9" name="Shape 6"/>
          <p:cNvSpPr/>
          <p:nvPr/>
        </p:nvSpPr>
        <p:spPr>
          <a:xfrm>
            <a:off x="7524750" y="3482340"/>
            <a:ext cx="3787140" cy="3787140"/>
          </a:xfrm>
          <a:prstGeom prst="roundRect">
            <a:avLst>
              <a:gd name="adj" fmla="val 7042"/>
            </a:avLst>
          </a:prstGeom>
          <a:solidFill>
            <a:srgbClr val="F8FAFC"/>
          </a:solidFill>
          <a:ln w="7620">
            <a:solidFill>
              <a:srgbClr val="8B5CF6">
                <a:alpha val="40000"/>
              </a:srgbClr>
            </a:solidFill>
            <a:prstDash val="solid"/>
          </a:ln>
          <a:effectLst>
            <a:outerShdw blurRad="666750" dist="50800" dir="16200000" algn="bl" rotWithShape="0">
              <a:srgbClr val="8B5CF6">
                <a:alpha val="15000"/>
              </a:srgbClr>
            </a:outerShdw>
          </a:effectLst>
        </p:spPr>
      </p:sp>
      <p:pic>
        <p:nvPicPr>
          <p:cNvPr id="10" name="Image 1" descr="preencoded.png"/>
          <p:cNvPicPr>
            <a:picLocks noChangeAspect="1"/>
          </p:cNvPicPr>
          <p:nvPr/>
        </p:nvPicPr>
        <p:blipFill>
          <a:blip r:embed="rId4"/>
          <a:srcRect/>
          <a:stretch/>
        </p:blipFill>
        <p:spPr>
          <a:xfrm>
            <a:off x="7799070" y="3756660"/>
            <a:ext cx="3238500" cy="3238500"/>
          </a:xfrm>
          <a:prstGeom prst="rect">
            <a:avLst/>
          </a:prstGeom>
        </p:spPr>
      </p:pic>
      <p:sp>
        <p:nvSpPr>
          <p:cNvPr id="11" name="Text 7"/>
          <p:cNvSpPr/>
          <p:nvPr/>
        </p:nvSpPr>
        <p:spPr>
          <a:xfrm>
            <a:off x="8023956" y="7482840"/>
            <a:ext cx="2240090" cy="403860"/>
          </a:xfrm>
          <a:prstGeom prst="rect">
            <a:avLst/>
          </a:prstGeom>
          <a:noFill/>
          <a:ln/>
        </p:spPr>
        <p:txBody>
          <a:bodyPr wrap="square" lIns="25400" tIns="25400" rIns="25400" bIns="25400" rtlCol="0" anchor="t">
            <a:normAutofit/>
          </a:bodyPr>
          <a:lstStyle/>
          <a:p>
            <a:pPr marL="0" indent="0" algn="ctr">
              <a:buNone/>
            </a:pPr>
            <a:r>
              <a:rPr lang="en-US" sz="2100" b="1" dirty="0">
                <a:solidFill>
                  <a:srgbClr val="67E8F9"/>
                </a:solidFill>
                <a:latin typeface="Manrope" pitchFamily="34" charset="0"/>
                <a:ea typeface="Manrope" pitchFamily="34" charset="-122"/>
                <a:cs typeface="Manrope" pitchFamily="34" charset="-120"/>
              </a:rPr>
              <a:t>oncotwin.africa</a:t>
            </a:r>
            <a:endParaRPr lang="en-US" sz="2100" dirty="0"/>
          </a:p>
        </p:txBody>
      </p:sp>
      <p:sp>
        <p:nvSpPr>
          <p:cNvPr id="12" name="Text 8"/>
          <p:cNvSpPr/>
          <p:nvPr/>
        </p:nvSpPr>
        <p:spPr>
          <a:xfrm>
            <a:off x="7847421" y="8001000"/>
            <a:ext cx="2592919" cy="350520"/>
          </a:xfrm>
          <a:prstGeom prst="rect">
            <a:avLst/>
          </a:prstGeom>
          <a:noFill/>
          <a:ln/>
        </p:spPr>
        <p:txBody>
          <a:bodyPr wrap="square" lIns="25400" tIns="25400" rIns="25400" bIns="25400" rtlCol="0" anchor="t">
            <a:normAutofit/>
          </a:bodyPr>
          <a:lstStyle/>
          <a:p>
            <a:pPr marL="0" indent="0" algn="ctr">
              <a:buNone/>
            </a:pPr>
            <a:r>
              <a:rPr lang="en-US" sz="1800" dirty="0">
                <a:solidFill>
                  <a:srgbClr val="F8FAFC">
                    <a:alpha val="60000"/>
                  </a:srgbClr>
                </a:solidFill>
                <a:latin typeface="Manrope" pitchFamily="34" charset="0"/>
                <a:ea typeface="Manrope" pitchFamily="34" charset="-122"/>
                <a:cs typeface="Manrope" pitchFamily="34" charset="-120"/>
              </a:rPr>
              <a:t>hello@oncotwin.africa</a:t>
            </a:r>
            <a:endParaRPr lang="en-US" sz="1800" dirty="0"/>
          </a:p>
        </p:txBody>
      </p:sp>
      <p:sp>
        <p:nvSpPr>
          <p:cNvPr id="13" name="Text 9"/>
          <p:cNvSpPr/>
          <p:nvPr/>
        </p:nvSpPr>
        <p:spPr>
          <a:xfrm>
            <a:off x="6639360" y="8370570"/>
            <a:ext cx="5009162" cy="350520"/>
          </a:xfrm>
          <a:prstGeom prst="rect">
            <a:avLst/>
          </a:prstGeom>
          <a:noFill/>
          <a:ln/>
        </p:spPr>
        <p:txBody>
          <a:bodyPr wrap="square" lIns="25400" tIns="25400" rIns="25400" bIns="25400" rtlCol="0" anchor="t">
            <a:normAutofit/>
          </a:bodyPr>
          <a:lstStyle/>
          <a:p>
            <a:pPr marL="0" indent="0" algn="ctr">
              <a:buNone/>
            </a:pPr>
            <a:r>
              <a:rPr lang="en-US" sz="1800" dirty="0">
                <a:solidFill>
                  <a:srgbClr val="F8FAFC">
                    <a:alpha val="50000"/>
                  </a:srgbClr>
                </a:solidFill>
                <a:latin typeface="Manrope" pitchFamily="34" charset="0"/>
                <a:ea typeface="Manrope" pitchFamily="34" charset="-122"/>
                <a:cs typeface="Manrope" pitchFamily="34" charset="-120"/>
              </a:rPr>
              <a:t>Robert Karienye · karienye@oncotwin.africa</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7111F"/>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8B5CF6">
                  <a:alpha val="10000"/>
                </a:srgbClr>
              </a:gs>
              <a:gs pos="55000">
                <a:srgbClr val="8B5CF6">
                  <a:alpha val="0"/>
                </a:srgbClr>
              </a:gs>
            </a:gsLst>
            <a:path path="circle">
              <a:fillToRect l="50000" t="30000" r="50000" b="70000"/>
            </a:path>
          </a:gradFill>
          <a:ln/>
        </p:spPr>
      </p:sp>
      <p:pic>
        <p:nvPicPr>
          <p:cNvPr id="3"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00250" y="1038939"/>
            <a:ext cx="14287500" cy="4000500"/>
          </a:xfrm>
          <a:prstGeom prst="rect">
            <a:avLst/>
          </a:prstGeom>
        </p:spPr>
      </p:pic>
      <p:sp>
        <p:nvSpPr>
          <p:cNvPr id="4" name="Text 1"/>
          <p:cNvSpPr/>
          <p:nvPr/>
        </p:nvSpPr>
        <p:spPr>
          <a:xfrm>
            <a:off x="4000500" y="2105739"/>
            <a:ext cx="1819418" cy="350520"/>
          </a:xfrm>
          <a:prstGeom prst="rect">
            <a:avLst/>
          </a:prstGeom>
          <a:noFill/>
          <a:ln/>
        </p:spPr>
        <p:txBody>
          <a:bodyPr wrap="square" lIns="25400" tIns="25400" rIns="25400" bIns="25400" rtlCol="0" anchor="t">
            <a:normAutofit/>
          </a:bodyPr>
          <a:lstStyle/>
          <a:p>
            <a:pPr marL="0" indent="0" algn="l">
              <a:buNone/>
            </a:pPr>
            <a:r>
              <a:rPr lang="en-US" sz="1800" dirty="0">
                <a:solidFill>
                  <a:srgbClr val="F8FAFC">
                    <a:alpha val="55000"/>
                  </a:srgbClr>
                </a:solidFill>
                <a:latin typeface="Manrope" pitchFamily="34" charset="0"/>
                <a:ea typeface="Manrope" pitchFamily="34" charset="-122"/>
                <a:cs typeface="Manrope" pitchFamily="34" charset="-120"/>
              </a:rPr>
              <a:t>Same diagnosis</a:t>
            </a:r>
            <a:endParaRPr lang="en-US" sz="1800" dirty="0"/>
          </a:p>
        </p:txBody>
      </p:sp>
      <p:sp>
        <p:nvSpPr>
          <p:cNvPr id="5" name="Text 2"/>
          <p:cNvSpPr/>
          <p:nvPr/>
        </p:nvSpPr>
        <p:spPr>
          <a:xfrm>
            <a:off x="6762750" y="2924889"/>
            <a:ext cx="2642164" cy="350520"/>
          </a:xfrm>
          <a:prstGeom prst="rect">
            <a:avLst/>
          </a:prstGeom>
          <a:noFill/>
          <a:ln/>
        </p:spPr>
        <p:txBody>
          <a:bodyPr wrap="square" lIns="25400" tIns="25400" rIns="25400" bIns="25400" rtlCol="0" anchor="t">
            <a:normAutofit/>
          </a:bodyPr>
          <a:lstStyle/>
          <a:p>
            <a:pPr marL="0" indent="0" algn="l">
              <a:buNone/>
            </a:pPr>
            <a:r>
              <a:rPr lang="en-US" sz="1800" dirty="0">
                <a:solidFill>
                  <a:srgbClr val="C4B5FD">
                    <a:alpha val="70000"/>
                  </a:srgbClr>
                </a:solidFill>
                <a:latin typeface="Manrope" pitchFamily="34" charset="0"/>
                <a:ea typeface="Manrope" pitchFamily="34" charset="-122"/>
                <a:cs typeface="Manrope" pitchFamily="34" charset="-120"/>
              </a:rPr>
              <a:t>Same first-line therapy</a:t>
            </a:r>
            <a:endParaRPr lang="en-US" sz="1800" dirty="0"/>
          </a:p>
        </p:txBody>
      </p:sp>
      <p:sp>
        <p:nvSpPr>
          <p:cNvPr id="6" name="Text 3"/>
          <p:cNvSpPr/>
          <p:nvPr/>
        </p:nvSpPr>
        <p:spPr>
          <a:xfrm>
            <a:off x="14192250" y="1086564"/>
            <a:ext cx="1969508" cy="350520"/>
          </a:xfrm>
          <a:prstGeom prst="rect">
            <a:avLst/>
          </a:prstGeom>
          <a:noFill/>
          <a:ln/>
        </p:spPr>
        <p:txBody>
          <a:bodyPr wrap="square" lIns="25400" tIns="25400" rIns="25400" bIns="25400" rtlCol="0" anchor="t">
            <a:normAutofit/>
          </a:bodyPr>
          <a:lstStyle/>
          <a:p>
            <a:pPr marL="0" indent="0" algn="l">
              <a:buNone/>
            </a:pPr>
            <a:r>
              <a:rPr lang="en-US" sz="1800" b="1" dirty="0">
                <a:solidFill>
                  <a:srgbClr val="67E8F9"/>
                </a:solidFill>
                <a:latin typeface="Manrope" pitchFamily="34" charset="0"/>
                <a:ea typeface="Manrope" pitchFamily="34" charset="-122"/>
                <a:cs typeface="Manrope" pitchFamily="34" charset="-120"/>
              </a:rPr>
              <a:t>Tumor responds</a:t>
            </a:r>
            <a:endParaRPr lang="en-US" sz="1800" dirty="0"/>
          </a:p>
        </p:txBody>
      </p:sp>
      <p:sp>
        <p:nvSpPr>
          <p:cNvPr id="7" name="Text 4"/>
          <p:cNvSpPr/>
          <p:nvPr/>
        </p:nvSpPr>
        <p:spPr>
          <a:xfrm>
            <a:off x="14192250" y="5020389"/>
            <a:ext cx="2199358" cy="350520"/>
          </a:xfrm>
          <a:prstGeom prst="rect">
            <a:avLst/>
          </a:prstGeom>
          <a:noFill/>
          <a:ln/>
        </p:spPr>
        <p:txBody>
          <a:bodyPr wrap="square" lIns="25400" tIns="25400" rIns="25400" bIns="25400" rtlCol="0" anchor="t">
            <a:normAutofit/>
          </a:bodyPr>
          <a:lstStyle/>
          <a:p>
            <a:pPr marL="0" indent="0" algn="l">
              <a:buNone/>
            </a:pPr>
            <a:r>
              <a:rPr lang="en-US" sz="1800" b="1" dirty="0">
                <a:solidFill>
                  <a:srgbClr val="F43F5E"/>
                </a:solidFill>
                <a:latin typeface="Manrope" pitchFamily="34" charset="0"/>
                <a:ea typeface="Manrope" pitchFamily="34" charset="-122"/>
                <a:cs typeface="Manrope" pitchFamily="34" charset="-120"/>
              </a:rPr>
              <a:t>Tumor progresses</a:t>
            </a:r>
            <a:endParaRPr lang="en-US" sz="1800" dirty="0"/>
          </a:p>
        </p:txBody>
      </p:sp>
      <p:sp>
        <p:nvSpPr>
          <p:cNvPr id="8" name="Text 5"/>
          <p:cNvSpPr/>
          <p:nvPr/>
        </p:nvSpPr>
        <p:spPr>
          <a:xfrm>
            <a:off x="5926810" y="5572839"/>
            <a:ext cx="6434381" cy="1601629"/>
          </a:xfrm>
          <a:prstGeom prst="rect">
            <a:avLst/>
          </a:prstGeom>
          <a:noFill/>
          <a:ln/>
        </p:spPr>
        <p:txBody>
          <a:bodyPr wrap="square" lIns="25400" tIns="25400" rIns="25400" bIns="25400" rtlCol="0" anchor="t">
            <a:normAutofit/>
          </a:bodyPr>
          <a:lstStyle/>
          <a:p>
            <a:pPr marL="0" indent="0" algn="ctr">
              <a:lnSpc>
                <a:spcPct val="85500"/>
              </a:lnSpc>
              <a:buNone/>
            </a:pPr>
            <a:r>
              <a:rPr lang="en-US" sz="5700" b="1" dirty="0">
                <a:solidFill>
                  <a:srgbClr val="F8FAFC"/>
                </a:solidFill>
                <a:latin typeface="Sora" pitchFamily="34" charset="0"/>
                <a:ea typeface="Sora" pitchFamily="34" charset="-122"/>
                <a:cs typeface="Sora" pitchFamily="34" charset="-120"/>
              </a:rPr>
              <a:t>Every tumor tells a different story.</a:t>
            </a:r>
            <a:endParaRPr lang="en-US" sz="5700" dirty="0"/>
          </a:p>
        </p:txBody>
      </p:sp>
      <p:sp>
        <p:nvSpPr>
          <p:cNvPr id="9" name="Text 6"/>
          <p:cNvSpPr/>
          <p:nvPr/>
        </p:nvSpPr>
        <p:spPr>
          <a:xfrm>
            <a:off x="4729163" y="7441168"/>
            <a:ext cx="8829675" cy="1189673"/>
          </a:xfrm>
          <a:prstGeom prst="rect">
            <a:avLst/>
          </a:prstGeom>
          <a:noFill/>
          <a:ln/>
        </p:spPr>
        <p:txBody>
          <a:bodyPr wrap="square" lIns="25400" tIns="25400" rIns="25400" bIns="25400" rtlCol="0" anchor="t">
            <a:normAutofit/>
          </a:bodyPr>
          <a:lstStyle/>
          <a:p>
            <a:pPr marL="0" indent="0" algn="ctr">
              <a:lnSpc>
                <a:spcPct val="111944"/>
              </a:lnSpc>
              <a:buNone/>
            </a:pPr>
            <a:r>
              <a:rPr lang="en-US" sz="1950" dirty="0">
                <a:solidFill>
                  <a:srgbClr val="F8FAFC">
                    <a:alpha val="60000"/>
                  </a:srgbClr>
                </a:solidFill>
                <a:latin typeface="Manrope" pitchFamily="34" charset="0"/>
                <a:ea typeface="Manrope" pitchFamily="34" charset="-122"/>
                <a:cs typeface="Manrope" pitchFamily="34" charset="-120"/>
              </a:rPr>
              <a:t>Modern oncology has transformed millions of lives. Yet patients with the same diagnosis can still respond very differently to the same treatment — not from a lack of expertise, but from biological complexity.</a:t>
            </a:r>
            <a:endParaRPr lang="en-US" sz="1950" dirty="0"/>
          </a:p>
        </p:txBody>
      </p:sp>
      <p:sp>
        <p:nvSpPr>
          <p:cNvPr id="10" name="Text 7"/>
          <p:cNvSpPr/>
          <p:nvPr/>
        </p:nvSpPr>
        <p:spPr>
          <a:xfrm>
            <a:off x="7018139" y="8935641"/>
            <a:ext cx="4676894" cy="350520"/>
          </a:xfrm>
          <a:prstGeom prst="rect">
            <a:avLst/>
          </a:prstGeom>
          <a:noFill/>
          <a:ln/>
        </p:spPr>
        <p:txBody>
          <a:bodyPr wrap="square" lIns="25400" tIns="25400" rIns="25400" bIns="25400" rtlCol="0" anchor="t">
            <a:normAutofit/>
          </a:bodyPr>
          <a:lstStyle/>
          <a:p>
            <a:pPr marL="0" indent="0" algn="l">
              <a:buNone/>
            </a:pPr>
            <a:r>
              <a:rPr lang="en-US" sz="1800" dirty="0">
                <a:solidFill>
                  <a:srgbClr val="F8FAFC">
                    <a:alpha val="35000"/>
                  </a:srgbClr>
                </a:solidFill>
                <a:latin typeface="Manrope" pitchFamily="34" charset="0"/>
                <a:ea typeface="Manrope" pitchFamily="34" charset="-122"/>
                <a:cs typeface="Manrope" pitchFamily="34" charset="-120"/>
              </a:rPr>
              <a:t>Source concept: WHO / IARC GLOBOCAN</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7111F"/>
        </a:solidFill>
        <a:effectLst/>
      </p:bgPr>
    </p:bg>
    <p:spTree>
      <p:nvGrpSpPr>
        <p:cNvPr id="1" name=""/>
        <p:cNvGrpSpPr/>
        <p:nvPr/>
      </p:nvGrpSpPr>
      <p:grpSpPr>
        <a:xfrm>
          <a:off x="0" y="0"/>
          <a:ext cx="0" cy="0"/>
          <a:chOff x="0" y="0"/>
          <a:chExt cx="0" cy="0"/>
        </a:xfrm>
      </p:grpSpPr>
      <p:sp>
        <p:nvSpPr>
          <p:cNvPr id="2" name="Text 0"/>
          <p:cNvSpPr/>
          <p:nvPr/>
        </p:nvSpPr>
        <p:spPr>
          <a:xfrm>
            <a:off x="7766209" y="864870"/>
            <a:ext cx="3031141" cy="350520"/>
          </a:xfrm>
          <a:prstGeom prst="rect">
            <a:avLst/>
          </a:prstGeom>
          <a:noFill/>
          <a:ln/>
        </p:spPr>
        <p:txBody>
          <a:bodyPr wrap="square" lIns="25400" tIns="25400" rIns="25400" bIns="25400" rtlCol="0" anchor="t">
            <a:normAutofit/>
          </a:bodyPr>
          <a:lstStyle/>
          <a:p>
            <a:pPr marL="0" indent="0" algn="l">
              <a:buNone/>
            </a:pPr>
            <a:r>
              <a:rPr lang="en-US" sz="1800" b="1" kern="0" spc="450" dirty="0">
                <a:solidFill>
                  <a:srgbClr val="22D3EE"/>
                </a:solidFill>
                <a:latin typeface="Manrope" pitchFamily="34" charset="0"/>
                <a:ea typeface="Manrope" pitchFamily="34" charset="-122"/>
                <a:cs typeface="Manrope" pitchFamily="34" charset="-120"/>
              </a:rPr>
              <a:t>TODAY'S REALITY</a:t>
            </a:r>
            <a:endParaRPr lang="en-US" sz="1800" dirty="0"/>
          </a:p>
        </p:txBody>
      </p:sp>
      <p:pic>
        <p:nvPicPr>
          <p:cNvPr id="3"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86000" y="1596390"/>
            <a:ext cx="13716000" cy="4381500"/>
          </a:xfrm>
          <a:prstGeom prst="rect">
            <a:avLst/>
          </a:prstGeom>
        </p:spPr>
      </p:pic>
      <p:sp>
        <p:nvSpPr>
          <p:cNvPr id="4" name="Text 1"/>
          <p:cNvSpPr/>
          <p:nvPr/>
        </p:nvSpPr>
        <p:spPr>
          <a:xfrm>
            <a:off x="2286000" y="1824990"/>
            <a:ext cx="939046" cy="350520"/>
          </a:xfrm>
          <a:prstGeom prst="rect">
            <a:avLst/>
          </a:prstGeom>
          <a:noFill/>
          <a:ln/>
        </p:spPr>
        <p:txBody>
          <a:bodyPr wrap="square" lIns="25400" tIns="25400" rIns="25400" bIns="25400" rtlCol="0" anchor="t">
            <a:normAutofit/>
          </a:bodyPr>
          <a:lstStyle/>
          <a:p>
            <a:pPr marL="0" indent="0" algn="l">
              <a:buNone/>
            </a:pPr>
            <a:r>
              <a:rPr lang="en-US" sz="1800" dirty="0">
                <a:solidFill>
                  <a:srgbClr val="67E8F9">
                    <a:alpha val="75000"/>
                  </a:srgbClr>
                </a:solidFill>
                <a:latin typeface="Manrope" pitchFamily="34" charset="0"/>
                <a:ea typeface="Manrope" pitchFamily="34" charset="-122"/>
                <a:cs typeface="Manrope" pitchFamily="34" charset="-120"/>
              </a:rPr>
              <a:t>CT / MRI</a:t>
            </a:r>
            <a:endParaRPr lang="en-US" sz="1800" dirty="0"/>
          </a:p>
        </p:txBody>
      </p:sp>
      <p:sp>
        <p:nvSpPr>
          <p:cNvPr id="5" name="Text 2"/>
          <p:cNvSpPr/>
          <p:nvPr/>
        </p:nvSpPr>
        <p:spPr>
          <a:xfrm>
            <a:off x="2286000" y="2796540"/>
            <a:ext cx="1143000" cy="350520"/>
          </a:xfrm>
          <a:prstGeom prst="rect">
            <a:avLst/>
          </a:prstGeom>
          <a:noFill/>
          <a:ln/>
        </p:spPr>
        <p:txBody>
          <a:bodyPr wrap="square" lIns="25400" tIns="25400" rIns="25400" bIns="25400" rtlCol="0" anchor="t">
            <a:normAutofit/>
          </a:bodyPr>
          <a:lstStyle/>
          <a:p>
            <a:pPr marL="0" indent="0" algn="l">
              <a:buNone/>
            </a:pPr>
            <a:r>
              <a:rPr lang="en-US" sz="1800" dirty="0">
                <a:solidFill>
                  <a:srgbClr val="67E8F9">
                    <a:alpha val="75000"/>
                  </a:srgbClr>
                </a:solidFill>
                <a:latin typeface="Manrope" pitchFamily="34" charset="0"/>
                <a:ea typeface="Manrope" pitchFamily="34" charset="-122"/>
                <a:cs typeface="Manrope" pitchFamily="34" charset="-120"/>
              </a:rPr>
              <a:t>Pathology</a:t>
            </a:r>
            <a:endParaRPr lang="en-US" sz="1800" dirty="0"/>
          </a:p>
        </p:txBody>
      </p:sp>
      <p:sp>
        <p:nvSpPr>
          <p:cNvPr id="6" name="Text 3"/>
          <p:cNvSpPr/>
          <p:nvPr/>
        </p:nvSpPr>
        <p:spPr>
          <a:xfrm>
            <a:off x="2286000" y="4206240"/>
            <a:ext cx="1250752" cy="350520"/>
          </a:xfrm>
          <a:prstGeom prst="rect">
            <a:avLst/>
          </a:prstGeom>
          <a:noFill/>
          <a:ln/>
        </p:spPr>
        <p:txBody>
          <a:bodyPr wrap="square" lIns="25400" tIns="25400" rIns="25400" bIns="25400" rtlCol="0" anchor="t">
            <a:normAutofit/>
          </a:bodyPr>
          <a:lstStyle/>
          <a:p>
            <a:pPr marL="0" indent="0" algn="l">
              <a:buNone/>
            </a:pPr>
            <a:r>
              <a:rPr lang="en-US" sz="1800" dirty="0">
                <a:solidFill>
                  <a:srgbClr val="C4B5FD">
                    <a:alpha val="75000"/>
                  </a:srgbClr>
                </a:solidFill>
                <a:latin typeface="Manrope" pitchFamily="34" charset="0"/>
                <a:ea typeface="Manrope" pitchFamily="34" charset="-122"/>
                <a:cs typeface="Manrope" pitchFamily="34" charset="-120"/>
              </a:rPr>
              <a:t>Biomarkers</a:t>
            </a:r>
            <a:endParaRPr lang="en-US" sz="1800" dirty="0"/>
          </a:p>
        </p:txBody>
      </p:sp>
      <p:sp>
        <p:nvSpPr>
          <p:cNvPr id="7" name="Text 4"/>
          <p:cNvSpPr/>
          <p:nvPr/>
        </p:nvSpPr>
        <p:spPr>
          <a:xfrm>
            <a:off x="2286000" y="5177790"/>
            <a:ext cx="1694867" cy="350520"/>
          </a:xfrm>
          <a:prstGeom prst="rect">
            <a:avLst/>
          </a:prstGeom>
          <a:noFill/>
          <a:ln/>
        </p:spPr>
        <p:txBody>
          <a:bodyPr wrap="square" lIns="25400" tIns="25400" rIns="25400" bIns="25400" rtlCol="0" anchor="t">
            <a:normAutofit/>
          </a:bodyPr>
          <a:lstStyle/>
          <a:p>
            <a:pPr marL="0" indent="0" algn="l">
              <a:buNone/>
            </a:pPr>
            <a:r>
              <a:rPr lang="en-US" sz="1800" dirty="0">
                <a:solidFill>
                  <a:srgbClr val="C4B5FD">
                    <a:alpha val="75000"/>
                  </a:srgbClr>
                </a:solidFill>
                <a:latin typeface="Manrope" pitchFamily="34" charset="0"/>
                <a:ea typeface="Manrope" pitchFamily="34" charset="-122"/>
                <a:cs typeface="Manrope" pitchFamily="34" charset="-120"/>
              </a:rPr>
              <a:t>Patient history</a:t>
            </a:r>
            <a:endParaRPr lang="en-US" sz="1800" dirty="0"/>
          </a:p>
        </p:txBody>
      </p:sp>
      <p:sp>
        <p:nvSpPr>
          <p:cNvPr id="8" name="Text 5"/>
          <p:cNvSpPr/>
          <p:nvPr/>
        </p:nvSpPr>
        <p:spPr>
          <a:xfrm>
            <a:off x="14870431" y="1824990"/>
            <a:ext cx="1131570" cy="350520"/>
          </a:xfrm>
          <a:prstGeom prst="rect">
            <a:avLst/>
          </a:prstGeom>
          <a:noFill/>
          <a:ln/>
        </p:spPr>
        <p:txBody>
          <a:bodyPr wrap="square" lIns="25400" tIns="25400" rIns="25400" bIns="25400" rtlCol="0" anchor="t">
            <a:normAutofit/>
          </a:bodyPr>
          <a:lstStyle/>
          <a:p>
            <a:pPr marL="0" indent="0" algn="r">
              <a:buNone/>
            </a:pPr>
            <a:r>
              <a:rPr lang="en-US" sz="1800" dirty="0">
                <a:solidFill>
                  <a:srgbClr val="67E8F9">
                    <a:alpha val="75000"/>
                  </a:srgbClr>
                </a:solidFill>
                <a:latin typeface="Manrope" pitchFamily="34" charset="0"/>
                <a:ea typeface="Manrope" pitchFamily="34" charset="-122"/>
                <a:cs typeface="Manrope" pitchFamily="34" charset="-120"/>
              </a:rPr>
              <a:t>Genomics</a:t>
            </a:r>
            <a:endParaRPr lang="en-US" sz="1800" dirty="0"/>
          </a:p>
        </p:txBody>
      </p:sp>
      <p:sp>
        <p:nvSpPr>
          <p:cNvPr id="9" name="Text 6"/>
          <p:cNvSpPr/>
          <p:nvPr/>
        </p:nvSpPr>
        <p:spPr>
          <a:xfrm>
            <a:off x="14810899" y="5177790"/>
            <a:ext cx="1191101" cy="350520"/>
          </a:xfrm>
          <a:prstGeom prst="rect">
            <a:avLst/>
          </a:prstGeom>
          <a:noFill/>
          <a:ln/>
        </p:spPr>
        <p:txBody>
          <a:bodyPr wrap="square" lIns="25400" tIns="25400" rIns="25400" bIns="25400" rtlCol="0" anchor="t">
            <a:normAutofit/>
          </a:bodyPr>
          <a:lstStyle/>
          <a:p>
            <a:pPr marL="0" indent="0" algn="r">
              <a:buNone/>
            </a:pPr>
            <a:r>
              <a:rPr lang="en-US" sz="1800" dirty="0">
                <a:solidFill>
                  <a:srgbClr val="C4B5FD">
                    <a:alpha val="75000"/>
                  </a:srgbClr>
                </a:solidFill>
                <a:latin typeface="Manrope" pitchFamily="34" charset="0"/>
                <a:ea typeface="Manrope" pitchFamily="34" charset="-122"/>
                <a:cs typeface="Manrope" pitchFamily="34" charset="-120"/>
              </a:rPr>
              <a:t>Guidelines</a:t>
            </a:r>
            <a:endParaRPr lang="en-US" sz="1800" dirty="0"/>
          </a:p>
        </p:txBody>
      </p:sp>
      <p:sp>
        <p:nvSpPr>
          <p:cNvPr id="10" name="Text 7"/>
          <p:cNvSpPr/>
          <p:nvPr/>
        </p:nvSpPr>
        <p:spPr>
          <a:xfrm>
            <a:off x="14317874" y="3520440"/>
            <a:ext cx="1684127" cy="350520"/>
          </a:xfrm>
          <a:prstGeom prst="rect">
            <a:avLst/>
          </a:prstGeom>
          <a:noFill/>
          <a:ln/>
        </p:spPr>
        <p:txBody>
          <a:bodyPr wrap="square" lIns="25400" tIns="25400" rIns="25400" bIns="25400" rtlCol="0" anchor="t">
            <a:normAutofit/>
          </a:bodyPr>
          <a:lstStyle/>
          <a:p>
            <a:pPr marL="0" indent="0" algn="r">
              <a:buNone/>
            </a:pPr>
            <a:r>
              <a:rPr lang="en-US" sz="1800" dirty="0">
                <a:solidFill>
                  <a:srgbClr val="F8FAFC">
                    <a:alpha val="50000"/>
                  </a:srgbClr>
                </a:solidFill>
                <a:latin typeface="Manrope" pitchFamily="34" charset="0"/>
                <a:ea typeface="Manrope" pitchFamily="34" charset="-122"/>
                <a:cs typeface="Manrope" pitchFamily="34" charset="-120"/>
              </a:rPr>
              <a:t>Prior response</a:t>
            </a:r>
            <a:endParaRPr lang="en-US" sz="1800" dirty="0"/>
          </a:p>
        </p:txBody>
      </p:sp>
      <p:sp>
        <p:nvSpPr>
          <p:cNvPr id="11" name="Text 8"/>
          <p:cNvSpPr/>
          <p:nvPr/>
        </p:nvSpPr>
        <p:spPr>
          <a:xfrm>
            <a:off x="8515350" y="3535680"/>
            <a:ext cx="1257300" cy="541020"/>
          </a:xfrm>
          <a:prstGeom prst="rect">
            <a:avLst/>
          </a:prstGeom>
          <a:noFill/>
          <a:ln/>
        </p:spPr>
        <p:txBody>
          <a:bodyPr wrap="square" lIns="25400" tIns="25400" rIns="25400" bIns="25400" rtlCol="0" anchor="t">
            <a:normAutofit/>
          </a:bodyPr>
          <a:lstStyle/>
          <a:p>
            <a:pPr marL="0" indent="0" algn="ctr">
              <a:lnSpc>
                <a:spcPct val="80488"/>
              </a:lnSpc>
              <a:buNone/>
            </a:pPr>
            <a:r>
              <a:rPr lang="en-US" sz="1800" b="1" dirty="0">
                <a:solidFill>
                  <a:srgbClr val="F8FAFC"/>
                </a:solidFill>
                <a:latin typeface="Manrope" pitchFamily="34" charset="0"/>
                <a:ea typeface="Manrope" pitchFamily="34" charset="-122"/>
                <a:cs typeface="Manrope" pitchFamily="34" charset="-120"/>
              </a:rPr>
              <a:t>One decision</a:t>
            </a:r>
            <a:endParaRPr lang="en-US" sz="1800" dirty="0"/>
          </a:p>
        </p:txBody>
      </p:sp>
      <p:sp>
        <p:nvSpPr>
          <p:cNvPr id="12" name="Text 9"/>
          <p:cNvSpPr/>
          <p:nvPr/>
        </p:nvSpPr>
        <p:spPr>
          <a:xfrm>
            <a:off x="3257550" y="6435090"/>
            <a:ext cx="11772900" cy="2009775"/>
          </a:xfrm>
          <a:prstGeom prst="rect">
            <a:avLst/>
          </a:prstGeom>
          <a:noFill/>
          <a:ln/>
        </p:spPr>
        <p:txBody>
          <a:bodyPr wrap="square" lIns="25400" tIns="25400" rIns="25400" bIns="25400" rtlCol="0" anchor="t">
            <a:normAutofit/>
          </a:bodyPr>
          <a:lstStyle/>
          <a:p>
            <a:pPr marL="0" indent="0" algn="ctr">
              <a:lnSpc>
                <a:spcPct val="90789"/>
              </a:lnSpc>
              <a:buNone/>
            </a:pPr>
            <a:r>
              <a:rPr lang="en-US" sz="4500" b="1" dirty="0">
                <a:solidFill>
                  <a:srgbClr val="F8FAFC"/>
                </a:solidFill>
                <a:latin typeface="Sora" pitchFamily="34" charset="0"/>
                <a:ea typeface="Sora" pitchFamily="34" charset="-122"/>
                <a:cs typeface="Sora" pitchFamily="34" charset="-120"/>
              </a:rPr>
              <a:t>Oncologists make extraordinary decisions with incomplete information.</a:t>
            </a:r>
            <a:endParaRPr lang="en-US" sz="4500" dirty="0"/>
          </a:p>
        </p:txBody>
      </p:sp>
      <p:sp>
        <p:nvSpPr>
          <p:cNvPr id="13" name="Text 10"/>
          <p:cNvSpPr/>
          <p:nvPr/>
        </p:nvSpPr>
        <p:spPr>
          <a:xfrm>
            <a:off x="4827270" y="8654415"/>
            <a:ext cx="8633460" cy="805815"/>
          </a:xfrm>
          <a:prstGeom prst="rect">
            <a:avLst/>
          </a:prstGeom>
          <a:noFill/>
          <a:ln/>
        </p:spPr>
        <p:txBody>
          <a:bodyPr wrap="square" lIns="25400" tIns="25400" rIns="25400" bIns="25400" rtlCol="0" anchor="t">
            <a:normAutofit/>
          </a:bodyPr>
          <a:lstStyle/>
          <a:p>
            <a:pPr marL="0" indent="0" algn="ctr">
              <a:lnSpc>
                <a:spcPct val="111944"/>
              </a:lnSpc>
              <a:buNone/>
            </a:pPr>
            <a:r>
              <a:rPr lang="en-US" sz="1950" dirty="0">
                <a:solidFill>
                  <a:srgbClr val="F8FAFC">
                    <a:alpha val="60000"/>
                  </a:srgbClr>
                </a:solidFill>
                <a:latin typeface="Manrope" pitchFamily="34" charset="0"/>
                <a:ea typeface="Manrope" pitchFamily="34" charset="-122"/>
                <a:cs typeface="Manrope" pitchFamily="34" charset="-120"/>
              </a:rPr>
              <a:t>The challenge was never a lack of expertise. It's synthesizing this much biology, for one patient, in time to act on it.</a:t>
            </a:r>
            <a:endParaRPr lang="en-US" sz="1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7111F"/>
        </a:solidFill>
        <a:effectLst/>
      </p:bgPr>
    </p:bg>
    <p:spTree>
      <p:nvGrpSpPr>
        <p:cNvPr id="1" name=""/>
        <p:cNvGrpSpPr/>
        <p:nvPr/>
      </p:nvGrpSpPr>
      <p:grpSpPr>
        <a:xfrm>
          <a:off x="0" y="0"/>
          <a:ext cx="0" cy="0"/>
          <a:chOff x="0" y="0"/>
          <a:chExt cx="0" cy="0"/>
        </a:xfrm>
      </p:grpSpPr>
      <p:sp>
        <p:nvSpPr>
          <p:cNvPr id="2" name="Text 0"/>
          <p:cNvSpPr/>
          <p:nvPr/>
        </p:nvSpPr>
        <p:spPr>
          <a:xfrm>
            <a:off x="6641068" y="1811655"/>
            <a:ext cx="5506320" cy="350520"/>
          </a:xfrm>
          <a:prstGeom prst="rect">
            <a:avLst/>
          </a:prstGeom>
          <a:noFill/>
          <a:ln/>
        </p:spPr>
        <p:txBody>
          <a:bodyPr wrap="square" lIns="25400" tIns="25400" rIns="25400" bIns="25400" rtlCol="0" anchor="t">
            <a:normAutofit/>
          </a:bodyPr>
          <a:lstStyle/>
          <a:p>
            <a:pPr marL="0" indent="0" algn="l">
              <a:buNone/>
            </a:pPr>
            <a:r>
              <a:rPr lang="en-US" sz="1800" b="1" kern="0" spc="450" dirty="0">
                <a:solidFill>
                  <a:srgbClr val="22D3EE"/>
                </a:solidFill>
                <a:latin typeface="Manrope" pitchFamily="34" charset="0"/>
                <a:ea typeface="Manrope" pitchFamily="34" charset="-122"/>
                <a:cs typeface="Manrope" pitchFamily="34" charset="-120"/>
              </a:rPr>
              <a:t>A CONCEPT FROM ENGINEERING</a:t>
            </a:r>
            <a:endParaRPr lang="en-US" sz="1800" dirty="0"/>
          </a:p>
        </p:txBody>
      </p:sp>
      <p:sp>
        <p:nvSpPr>
          <p:cNvPr id="3" name="Text 1"/>
          <p:cNvSpPr/>
          <p:nvPr/>
        </p:nvSpPr>
        <p:spPr>
          <a:xfrm>
            <a:off x="4584945" y="2333625"/>
            <a:ext cx="9118111" cy="1485900"/>
          </a:xfrm>
          <a:prstGeom prst="rect">
            <a:avLst/>
          </a:prstGeom>
          <a:noFill/>
          <a:ln/>
        </p:spPr>
        <p:txBody>
          <a:bodyPr wrap="square" lIns="25400" tIns="25400" rIns="25400" bIns="25400" rtlCol="0" anchor="t">
            <a:normAutofit/>
          </a:bodyPr>
          <a:lstStyle/>
          <a:p>
            <a:pPr marL="0" indent="0" algn="ctr">
              <a:buNone/>
            </a:pPr>
            <a:r>
              <a:rPr lang="en-US" sz="4500" b="1" dirty="0">
                <a:solidFill>
                  <a:srgbClr val="F8FAFC"/>
                </a:solidFill>
                <a:latin typeface="Sora" pitchFamily="34" charset="0"/>
                <a:ea typeface="Sora" pitchFamily="34" charset="-122"/>
                <a:cs typeface="Sora" pitchFamily="34" charset="-120"/>
              </a:rPr>
              <a:t>A digital twin is a living model of a real system.</a:t>
            </a:r>
            <a:endParaRPr lang="en-US" sz="4500" dirty="0"/>
          </a:p>
        </p:txBody>
      </p:sp>
      <p:sp>
        <p:nvSpPr>
          <p:cNvPr id="4" name="Shape 2"/>
          <p:cNvSpPr/>
          <p:nvPr/>
        </p:nvSpPr>
        <p:spPr>
          <a:xfrm>
            <a:off x="6467475" y="4267200"/>
            <a:ext cx="2095500" cy="1428750"/>
          </a:xfrm>
          <a:prstGeom prst="roundRect">
            <a:avLst>
              <a:gd name="adj" fmla="val 9333"/>
            </a:avLst>
          </a:prstGeom>
          <a:solidFill>
            <a:srgbClr val="0B1830"/>
          </a:solidFill>
          <a:ln/>
        </p:spPr>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43725" y="4410075"/>
            <a:ext cx="1143000" cy="1143000"/>
          </a:xfrm>
          <a:prstGeom prst="rect">
            <a:avLst/>
          </a:prstGeom>
        </p:spPr>
      </p:pic>
      <p:sp>
        <p:nvSpPr>
          <p:cNvPr id="6" name="Text 3"/>
          <p:cNvSpPr/>
          <p:nvPr/>
        </p:nvSpPr>
        <p:spPr>
          <a:xfrm>
            <a:off x="6076010" y="5867400"/>
            <a:ext cx="2486966" cy="350520"/>
          </a:xfrm>
          <a:prstGeom prst="rect">
            <a:avLst/>
          </a:prstGeom>
          <a:noFill/>
          <a:ln/>
        </p:spPr>
        <p:txBody>
          <a:bodyPr wrap="square" lIns="25400" tIns="25400" rIns="25400" bIns="25400" rtlCol="0" anchor="t">
            <a:normAutofit/>
          </a:bodyPr>
          <a:lstStyle/>
          <a:p>
            <a:pPr marL="0" indent="0" algn="r">
              <a:buNone/>
            </a:pPr>
            <a:r>
              <a:rPr lang="en-US" sz="1800" kern="0" spc="180" dirty="0">
                <a:solidFill>
                  <a:srgbClr val="F8FAFC">
                    <a:alpha val="40000"/>
                  </a:srgbClr>
                </a:solidFill>
                <a:latin typeface="Manrope" pitchFamily="34" charset="0"/>
                <a:ea typeface="Manrope" pitchFamily="34" charset="-122"/>
                <a:cs typeface="Manrope" pitchFamily="34" charset="-120"/>
              </a:rPr>
              <a:t>PHYSICAL SYSTEM</a:t>
            </a:r>
            <a:endParaRPr lang="en-US" sz="1800" dirty="0"/>
          </a:p>
        </p:txBody>
      </p:sp>
      <p:sp>
        <p:nvSpPr>
          <p:cNvPr id="7" name="Text 4"/>
          <p:cNvSpPr/>
          <p:nvPr/>
        </p:nvSpPr>
        <p:spPr>
          <a:xfrm>
            <a:off x="3904024" y="6313170"/>
            <a:ext cx="4658951" cy="541020"/>
          </a:xfrm>
          <a:prstGeom prst="rect">
            <a:avLst/>
          </a:prstGeom>
          <a:noFill/>
          <a:ln/>
        </p:spPr>
        <p:txBody>
          <a:bodyPr wrap="square" lIns="25400" tIns="25400" rIns="25400" bIns="25400" rtlCol="0" anchor="t">
            <a:normAutofit/>
          </a:bodyPr>
          <a:lstStyle/>
          <a:p>
            <a:pPr marL="0" indent="0" algn="r">
              <a:buNone/>
            </a:pPr>
            <a:r>
              <a:rPr lang="en-US" sz="3150" b="1" dirty="0">
                <a:solidFill>
                  <a:srgbClr val="F8FAFC"/>
                </a:solidFill>
                <a:latin typeface="Sora" pitchFamily="34" charset="0"/>
                <a:ea typeface="Sora" pitchFamily="34" charset="-122"/>
                <a:cs typeface="Sora" pitchFamily="34" charset="-120"/>
              </a:rPr>
              <a:t>Real-world behavior</a:t>
            </a:r>
            <a:endParaRPr lang="en-US" sz="3150" dirty="0"/>
          </a:p>
        </p:txBody>
      </p:sp>
      <p:sp>
        <p:nvSpPr>
          <p:cNvPr id="8" name="Text 5"/>
          <p:cNvSpPr/>
          <p:nvPr/>
        </p:nvSpPr>
        <p:spPr>
          <a:xfrm>
            <a:off x="4638675" y="6930390"/>
            <a:ext cx="3924300" cy="975360"/>
          </a:xfrm>
          <a:prstGeom prst="rect">
            <a:avLst/>
          </a:prstGeom>
          <a:noFill/>
          <a:ln/>
        </p:spPr>
        <p:txBody>
          <a:bodyPr wrap="square" lIns="25400" tIns="25400" rIns="25400" bIns="25400" rtlCol="0" anchor="t">
            <a:normAutofit/>
          </a:bodyPr>
          <a:lstStyle/>
          <a:p>
            <a:pPr marL="0" indent="0" algn="r">
              <a:buNone/>
            </a:pPr>
            <a:r>
              <a:rPr lang="en-US" sz="1800" dirty="0">
                <a:solidFill>
                  <a:srgbClr val="F8FAFC">
                    <a:alpha val="50000"/>
                  </a:srgbClr>
                </a:solidFill>
                <a:latin typeface="Manrope" pitchFamily="34" charset="0"/>
                <a:ea typeface="Manrope" pitchFamily="34" charset="-122"/>
                <a:cs typeface="Manrope" pitchFamily="34" charset="-120"/>
              </a:rPr>
              <a:t>A jet turbine — decades of aerospace digital twins keeping simulation in sync with reality.</a:t>
            </a:r>
            <a:endParaRPr lang="en-US" sz="1800" dirty="0"/>
          </a:p>
        </p:txBody>
      </p:sp>
      <p:sp>
        <p:nvSpPr>
          <p:cNvPr id="9" name="Shape 6"/>
          <p:cNvSpPr/>
          <p:nvPr/>
        </p:nvSpPr>
        <p:spPr>
          <a:xfrm>
            <a:off x="9134475" y="4733925"/>
            <a:ext cx="19050" cy="2667000"/>
          </a:xfrm>
          <a:prstGeom prst="rect">
            <a:avLst/>
          </a:prstGeom>
          <a:gradFill rotWithShape="1">
            <a:gsLst>
              <a:gs pos="0">
                <a:srgbClr val="8B5CF6">
                  <a:alpha val="0"/>
                </a:srgbClr>
              </a:gs>
              <a:gs pos="20000">
                <a:srgbClr val="8B5CF6">
                  <a:alpha val="60000"/>
                </a:srgbClr>
              </a:gs>
              <a:gs pos="80000">
                <a:srgbClr val="22D3EE">
                  <a:alpha val="60000"/>
                </a:srgbClr>
              </a:gs>
              <a:gs pos="100000">
                <a:srgbClr val="22D3EE">
                  <a:alpha val="0"/>
                </a:srgbClr>
              </a:gs>
            </a:gsLst>
            <a:lin ang="5400000" scaled="0"/>
          </a:gradFill>
          <a:ln/>
        </p:spPr>
      </p:sp>
      <p:sp>
        <p:nvSpPr>
          <p:cNvPr id="10" name="Shape 7"/>
          <p:cNvSpPr/>
          <p:nvPr/>
        </p:nvSpPr>
        <p:spPr>
          <a:xfrm>
            <a:off x="9067800" y="5991225"/>
            <a:ext cx="152400" cy="152400"/>
          </a:xfrm>
          <a:prstGeom prst="ellipse">
            <a:avLst/>
          </a:prstGeom>
          <a:solidFill>
            <a:srgbClr val="22D3EE">
              <a:alpha val="45000"/>
            </a:srgbClr>
          </a:solidFill>
          <a:ln/>
          <a:effectLst>
            <a:outerShdw blurRad="228600" dist="50800" dir="16200000" algn="bl" rotWithShape="0">
              <a:srgbClr val="22D3EE">
                <a:alpha val="22642"/>
              </a:srgbClr>
            </a:outerShdw>
          </a:effectLst>
        </p:spPr>
      </p:sp>
      <p:sp>
        <p:nvSpPr>
          <p:cNvPr id="11" name="Text 8"/>
          <p:cNvSpPr/>
          <p:nvPr/>
        </p:nvSpPr>
        <p:spPr>
          <a:xfrm>
            <a:off x="9040237" y="4295775"/>
            <a:ext cx="283726" cy="381000"/>
          </a:xfrm>
          <a:prstGeom prst="rect">
            <a:avLst/>
          </a:prstGeom>
          <a:noFill/>
          <a:ln/>
        </p:spPr>
        <p:txBody>
          <a:bodyPr wrap="square" lIns="25400" tIns="25400" rIns="25400" bIns="25400" rtlCol="0" anchor="t">
            <a:normAutofit/>
          </a:bodyPr>
          <a:lstStyle/>
          <a:p>
            <a:pPr marL="0" indent="0" algn="l">
              <a:buNone/>
            </a:pPr>
            <a:r>
              <a:rPr lang="en-US" sz="1950" dirty="0">
                <a:solidFill>
                  <a:srgbClr val="22D3EE"/>
                </a:solidFill>
                <a:latin typeface="Manrope" pitchFamily="34" charset="0"/>
                <a:ea typeface="Manrope" pitchFamily="34" charset="-122"/>
                <a:cs typeface="Manrope" pitchFamily="34" charset="-120"/>
              </a:rPr>
              <a:t>⇄</a:t>
            </a:r>
            <a:endParaRPr lang="en-US" sz="1950" dirty="0"/>
          </a:p>
        </p:txBody>
      </p:sp>
      <p:pic>
        <p:nvPicPr>
          <p:cNvPr id="12" name="Image 1" descr="preencoded.png"/>
          <p:cNvPicPr>
            <a:picLocks noChangeAspect="1"/>
          </p:cNvPicPr>
          <p:nvPr/>
        </p:nvPicPr>
        <p:blipFill>
          <a:blip r:embed="rId5">
            <a:alphaModFix amt="85000"/>
            <a:extLst>
              <a:ext uri="{96DAC541-7B7A-43D3-8B79-37D633B846F1}">
                <asvg:svgBlip xmlns:asvg="http://schemas.microsoft.com/office/drawing/2016/SVG/main" r:embed="rId6"/>
              </a:ext>
            </a:extLst>
          </a:blip>
          <a:stretch>
            <a:fillRect/>
          </a:stretch>
        </p:blipFill>
        <p:spPr>
          <a:xfrm>
            <a:off x="7143750" y="3705225"/>
            <a:ext cx="4000500" cy="666750"/>
          </a:xfrm>
          <a:prstGeom prst="rect">
            <a:avLst/>
          </a:prstGeom>
        </p:spPr>
      </p:pic>
      <p:sp>
        <p:nvSpPr>
          <p:cNvPr id="13" name="Shape 9"/>
          <p:cNvSpPr/>
          <p:nvPr/>
        </p:nvSpPr>
        <p:spPr>
          <a:xfrm>
            <a:off x="9725025" y="4110990"/>
            <a:ext cx="2095500" cy="1428750"/>
          </a:xfrm>
          <a:prstGeom prst="roundRect">
            <a:avLst>
              <a:gd name="adj" fmla="val 9333"/>
            </a:avLst>
          </a:prstGeom>
          <a:solidFill>
            <a:srgbClr val="0B1830"/>
          </a:solidFill>
          <a:ln/>
        </p:spPr>
      </p:sp>
      <p:pic>
        <p:nvPicPr>
          <p:cNvPr id="14"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201275" y="4253865"/>
            <a:ext cx="1143000" cy="1143000"/>
          </a:xfrm>
          <a:prstGeom prst="rect">
            <a:avLst/>
          </a:prstGeom>
        </p:spPr>
      </p:pic>
      <p:sp>
        <p:nvSpPr>
          <p:cNvPr id="15" name="Text 10"/>
          <p:cNvSpPr/>
          <p:nvPr/>
        </p:nvSpPr>
        <p:spPr>
          <a:xfrm>
            <a:off x="9725025" y="5711190"/>
            <a:ext cx="2286190" cy="350520"/>
          </a:xfrm>
          <a:prstGeom prst="rect">
            <a:avLst/>
          </a:prstGeom>
          <a:noFill/>
          <a:ln/>
        </p:spPr>
        <p:txBody>
          <a:bodyPr wrap="square" lIns="25400" tIns="25400" rIns="25400" bIns="25400" rtlCol="0" anchor="t">
            <a:normAutofit/>
          </a:bodyPr>
          <a:lstStyle/>
          <a:p>
            <a:pPr marL="0" indent="0" algn="l">
              <a:buNone/>
            </a:pPr>
            <a:r>
              <a:rPr lang="en-US" sz="1800" kern="0" spc="180" dirty="0">
                <a:solidFill>
                  <a:srgbClr val="C4B5FD">
                    <a:alpha val="60000"/>
                  </a:srgbClr>
                </a:solidFill>
                <a:latin typeface="Manrope" pitchFamily="34" charset="0"/>
                <a:ea typeface="Manrope" pitchFamily="34" charset="-122"/>
                <a:cs typeface="Manrope" pitchFamily="34" charset="-120"/>
              </a:rPr>
              <a:t>DIGITAL REPLICA</a:t>
            </a:r>
            <a:endParaRPr lang="en-US" sz="1800" dirty="0"/>
          </a:p>
        </p:txBody>
      </p:sp>
      <p:sp>
        <p:nvSpPr>
          <p:cNvPr id="16" name="Text 11"/>
          <p:cNvSpPr/>
          <p:nvPr/>
        </p:nvSpPr>
        <p:spPr>
          <a:xfrm>
            <a:off x="9725025" y="6156960"/>
            <a:ext cx="5104245" cy="541020"/>
          </a:xfrm>
          <a:prstGeom prst="rect">
            <a:avLst/>
          </a:prstGeom>
          <a:noFill/>
          <a:ln/>
        </p:spPr>
        <p:txBody>
          <a:bodyPr wrap="square" lIns="25400" tIns="25400" rIns="25400" bIns="25400" rtlCol="0" anchor="t">
            <a:normAutofit/>
          </a:bodyPr>
          <a:lstStyle/>
          <a:p>
            <a:pPr marL="0" indent="0" algn="l">
              <a:buNone/>
            </a:pPr>
            <a:r>
              <a:rPr lang="en-US" sz="3150" b="1" dirty="0">
                <a:solidFill>
                  <a:srgbClr val="F8FAFC"/>
                </a:solidFill>
                <a:latin typeface="Sora" pitchFamily="34" charset="0"/>
                <a:ea typeface="Sora" pitchFamily="34" charset="-122"/>
                <a:cs typeface="Sora" pitchFamily="34" charset="-120"/>
              </a:rPr>
              <a:t>Simulated &amp; predicted</a:t>
            </a:r>
            <a:endParaRPr lang="en-US" sz="3150" dirty="0"/>
          </a:p>
        </p:txBody>
      </p:sp>
      <p:sp>
        <p:nvSpPr>
          <p:cNvPr id="17" name="Text 12"/>
          <p:cNvSpPr/>
          <p:nvPr/>
        </p:nvSpPr>
        <p:spPr>
          <a:xfrm>
            <a:off x="9725025" y="6774180"/>
            <a:ext cx="3924300" cy="1287780"/>
          </a:xfrm>
          <a:prstGeom prst="rect">
            <a:avLst/>
          </a:prstGeom>
          <a:noFill/>
          <a:ln/>
        </p:spPr>
        <p:txBody>
          <a:bodyPr wrap="square" lIns="25400" tIns="25400" rIns="25400" bIns="25400" rtlCol="0" anchor="t">
            <a:normAutofit/>
          </a:bodyPr>
          <a:lstStyle/>
          <a:p>
            <a:pPr marL="0" indent="0" algn="l">
              <a:buNone/>
            </a:pPr>
            <a:r>
              <a:rPr lang="en-US" sz="1800" dirty="0">
                <a:solidFill>
                  <a:srgbClr val="F8FAFC">
                    <a:alpha val="50000"/>
                  </a:srgbClr>
                </a:solidFill>
                <a:latin typeface="Manrope" pitchFamily="34" charset="0"/>
                <a:ea typeface="Manrope" pitchFamily="34" charset="-122"/>
                <a:cs typeface="Manrope" pitchFamily="34" charset="-120"/>
              </a:rPr>
              <a:t>A patient's scan — a live computational model, updated continuously, tested before reality is.</a:t>
            </a:r>
            <a:endParaRPr lang="en-US" sz="1800" dirty="0"/>
          </a:p>
        </p:txBody>
      </p:sp>
      <p:sp>
        <p:nvSpPr>
          <p:cNvPr id="18" name="Text 13"/>
          <p:cNvSpPr/>
          <p:nvPr/>
        </p:nvSpPr>
        <p:spPr>
          <a:xfrm>
            <a:off x="4662249" y="7934325"/>
            <a:ext cx="9859851" cy="350520"/>
          </a:xfrm>
          <a:prstGeom prst="rect">
            <a:avLst/>
          </a:prstGeom>
          <a:noFill/>
          <a:ln/>
        </p:spPr>
        <p:txBody>
          <a:bodyPr wrap="square" lIns="25400" tIns="25400" rIns="25400" bIns="25400" rtlCol="0" anchor="t">
            <a:normAutofit/>
          </a:bodyPr>
          <a:lstStyle/>
          <a:p>
            <a:pPr marL="0" indent="0" algn="l">
              <a:buNone/>
            </a:pPr>
            <a:r>
              <a:rPr lang="en-US" sz="1800" i="1" dirty="0">
                <a:solidFill>
                  <a:srgbClr val="F8FAFC">
                    <a:alpha val="40000"/>
                  </a:srgbClr>
                </a:solidFill>
                <a:latin typeface="Manrope" pitchFamily="34" charset="0"/>
                <a:ea typeface="Manrope" pitchFamily="34" charset="-122"/>
                <a:cs typeface="Manrope" pitchFamily="34" charset="-120"/>
              </a:rPr>
              <a:t>Aerospace and manufacturing have used this idea for decades. Medicine hasn't — yet.</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7111F"/>
        </a:solidFill>
        <a:effectLst/>
      </p:bgPr>
    </p:bg>
    <p:spTree>
      <p:nvGrpSpPr>
        <p:cNvPr id="1" name=""/>
        <p:cNvGrpSpPr/>
        <p:nvPr/>
      </p:nvGrpSpPr>
      <p:grpSpPr>
        <a:xfrm>
          <a:off x="0" y="0"/>
          <a:ext cx="0" cy="0"/>
          <a:chOff x="0" y="0"/>
          <a:chExt cx="0" cy="0"/>
        </a:xfrm>
      </p:grpSpPr>
      <p:sp>
        <p:nvSpPr>
          <p:cNvPr id="2" name="Shape 0"/>
          <p:cNvSpPr/>
          <p:nvPr/>
        </p:nvSpPr>
        <p:spPr>
          <a:xfrm>
            <a:off x="11620500" y="-2476500"/>
            <a:ext cx="8572500" cy="8572500"/>
          </a:xfrm>
          <a:prstGeom prst="ellipse">
            <a:avLst/>
          </a:prstGeom>
          <a:gradFill rotWithShape="1">
            <a:gsLst>
              <a:gs pos="0">
                <a:srgbClr val="8B5CF6">
                  <a:alpha val="20000"/>
                </a:srgbClr>
              </a:gs>
              <a:gs pos="70000">
                <a:srgbClr val="8B5CF6">
                  <a:alpha val="0"/>
                </a:srgbClr>
              </a:gs>
            </a:gsLst>
            <a:path path="circle">
              <a:fillToRect l="50000" t="50000" r="50000" b="50000"/>
            </a:path>
          </a:gradFill>
          <a:ln/>
        </p:spPr>
      </p:sp>
      <p:sp>
        <p:nvSpPr>
          <p:cNvPr id="3" name="Text 1"/>
          <p:cNvSpPr/>
          <p:nvPr/>
        </p:nvSpPr>
        <p:spPr>
          <a:xfrm>
            <a:off x="7593806" y="979170"/>
            <a:ext cx="3410295" cy="350520"/>
          </a:xfrm>
          <a:prstGeom prst="rect">
            <a:avLst/>
          </a:prstGeom>
          <a:noFill/>
          <a:ln/>
        </p:spPr>
        <p:txBody>
          <a:bodyPr wrap="square" lIns="25400" tIns="25400" rIns="25400" bIns="25400" rtlCol="0" anchor="t">
            <a:normAutofit/>
          </a:bodyPr>
          <a:lstStyle/>
          <a:p>
            <a:pPr marL="0" indent="0" algn="l">
              <a:buNone/>
            </a:pPr>
            <a:r>
              <a:rPr lang="en-US" sz="1800" b="1" kern="0" spc="450" dirty="0">
                <a:solidFill>
                  <a:srgbClr val="22D3EE"/>
                </a:solidFill>
                <a:latin typeface="Manrope" pitchFamily="34" charset="0"/>
                <a:ea typeface="Manrope" pitchFamily="34" charset="-122"/>
                <a:cs typeface="Manrope" pitchFamily="34" charset="-120"/>
              </a:rPr>
              <a:t>THE MISSING PIECE</a:t>
            </a:r>
            <a:endParaRPr lang="en-US" sz="1800" dirty="0"/>
          </a:p>
        </p:txBody>
      </p:sp>
      <p:sp>
        <p:nvSpPr>
          <p:cNvPr id="4" name="Text 2"/>
          <p:cNvSpPr/>
          <p:nvPr/>
        </p:nvSpPr>
        <p:spPr>
          <a:xfrm>
            <a:off x="3257550" y="1443990"/>
            <a:ext cx="11772900" cy="1379220"/>
          </a:xfrm>
          <a:prstGeom prst="rect">
            <a:avLst/>
          </a:prstGeom>
          <a:noFill/>
          <a:ln/>
        </p:spPr>
        <p:txBody>
          <a:bodyPr wrap="square" lIns="25400" tIns="25400" rIns="25400" bIns="25400" rtlCol="0" anchor="t">
            <a:normAutofit/>
          </a:bodyPr>
          <a:lstStyle/>
          <a:p>
            <a:pPr marL="0" indent="0" algn="ctr">
              <a:buNone/>
            </a:pPr>
            <a:r>
              <a:rPr lang="en-US" sz="4200" b="1" dirty="0">
                <a:solidFill>
                  <a:srgbClr val="F8FAFC"/>
                </a:solidFill>
                <a:latin typeface="Sora" pitchFamily="34" charset="0"/>
                <a:ea typeface="Sora" pitchFamily="34" charset="-122"/>
                <a:cs typeface="Sora" pitchFamily="34" charset="-120"/>
              </a:rPr>
              <a:t>AI doesn't replace the biology. It calibrates it.</a:t>
            </a:r>
            <a:endParaRPr lang="en-US" sz="4200" dirty="0"/>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67000" y="3356610"/>
            <a:ext cx="12954000" cy="4572000"/>
          </a:xfrm>
          <a:prstGeom prst="rect">
            <a:avLst/>
          </a:prstGeom>
        </p:spPr>
      </p:pic>
      <p:sp>
        <p:nvSpPr>
          <p:cNvPr id="6" name="Text 3"/>
          <p:cNvSpPr/>
          <p:nvPr/>
        </p:nvSpPr>
        <p:spPr>
          <a:xfrm>
            <a:off x="4238625" y="8347710"/>
            <a:ext cx="9810750" cy="769620"/>
          </a:xfrm>
          <a:prstGeom prst="rect">
            <a:avLst/>
          </a:prstGeom>
          <a:noFill/>
          <a:ln/>
        </p:spPr>
        <p:txBody>
          <a:bodyPr wrap="square" lIns="25400" tIns="25400" rIns="25400" bIns="25400" rtlCol="0" anchor="t">
            <a:normAutofit/>
          </a:bodyPr>
          <a:lstStyle/>
          <a:p>
            <a:pPr marL="0" indent="0" algn="ctr">
              <a:lnSpc>
                <a:spcPct val="117073"/>
              </a:lnSpc>
              <a:buNone/>
            </a:pPr>
            <a:r>
              <a:rPr lang="en-US" sz="1800" dirty="0">
                <a:solidFill>
                  <a:srgbClr val="F8FAFC">
                    <a:alpha val="55000"/>
                  </a:srgbClr>
                </a:solidFill>
                <a:latin typeface="Manrope" pitchFamily="34" charset="0"/>
                <a:ea typeface="Manrope" pitchFamily="34" charset="-122"/>
                <a:cs typeface="Manrope" pitchFamily="34" charset="-120"/>
              </a:rPr>
              <a:t>Same equation. Same biology. AI fits the model's parameters to this patient's own scans — not the population's.</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7111F"/>
        </a:solidFill>
        <a:effectLst/>
      </p:bgPr>
    </p:bg>
    <p:spTree>
      <p:nvGrpSpPr>
        <p:cNvPr id="1" name=""/>
        <p:cNvGrpSpPr/>
        <p:nvPr/>
      </p:nvGrpSpPr>
      <p:grpSpPr>
        <a:xfrm>
          <a:off x="0" y="0"/>
          <a:ext cx="0" cy="0"/>
          <a:chOff x="0" y="0"/>
          <a:chExt cx="0" cy="0"/>
        </a:xfrm>
      </p:grpSpPr>
      <p:sp>
        <p:nvSpPr>
          <p:cNvPr id="2" name="Shape 0"/>
          <p:cNvSpPr/>
          <p:nvPr/>
        </p:nvSpPr>
        <p:spPr>
          <a:xfrm>
            <a:off x="-2095500" y="-2667000"/>
            <a:ext cx="8763000" cy="8763000"/>
          </a:xfrm>
          <a:prstGeom prst="ellipse">
            <a:avLst/>
          </a:prstGeom>
          <a:gradFill rotWithShape="1">
            <a:gsLst>
              <a:gs pos="0">
                <a:srgbClr val="8B5CF6">
                  <a:alpha val="22000"/>
                </a:srgbClr>
              </a:gs>
              <a:gs pos="70000">
                <a:srgbClr val="8B5CF6">
                  <a:alpha val="0"/>
                </a:srgbClr>
              </a:gs>
            </a:gsLst>
            <a:path path="circle">
              <a:fillToRect l="50000" t="50000" r="50000" b="50000"/>
            </a:path>
          </a:gradFill>
          <a:ln/>
        </p:spPr>
      </p:sp>
      <p:sp>
        <p:nvSpPr>
          <p:cNvPr id="3" name="Shape 1"/>
          <p:cNvSpPr/>
          <p:nvPr/>
        </p:nvSpPr>
        <p:spPr>
          <a:xfrm>
            <a:off x="11620500" y="4191000"/>
            <a:ext cx="8763000" cy="8763000"/>
          </a:xfrm>
          <a:prstGeom prst="ellipse">
            <a:avLst/>
          </a:prstGeom>
          <a:gradFill rotWithShape="1">
            <a:gsLst>
              <a:gs pos="0">
                <a:srgbClr val="22D3EE">
                  <a:alpha val="16000"/>
                </a:srgbClr>
              </a:gs>
              <a:gs pos="70000">
                <a:srgbClr val="22D3EE">
                  <a:alpha val="0"/>
                </a:srgbClr>
              </a:gs>
            </a:gsLst>
            <a:path path="circle">
              <a:fillToRect l="50000" t="50000" r="50000" b="50000"/>
            </a:path>
          </a:gradFill>
          <a:ln/>
        </p:spPr>
      </p:sp>
      <p:pic>
        <p:nvPicPr>
          <p:cNvPr id="4"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6250" y="224790"/>
            <a:ext cx="17335500" cy="7620000"/>
          </a:xfrm>
          <a:prstGeom prst="rect">
            <a:avLst/>
          </a:prstGeom>
        </p:spPr>
      </p:pic>
      <p:sp>
        <p:nvSpPr>
          <p:cNvPr id="5" name="Text 2"/>
          <p:cNvSpPr/>
          <p:nvPr/>
        </p:nvSpPr>
        <p:spPr>
          <a:xfrm>
            <a:off x="2857500" y="6844665"/>
            <a:ext cx="4191000" cy="350520"/>
          </a:xfrm>
          <a:prstGeom prst="rect">
            <a:avLst/>
          </a:prstGeom>
          <a:noFill/>
          <a:ln/>
        </p:spPr>
        <p:txBody>
          <a:bodyPr wrap="square" lIns="25400" tIns="25400" rIns="25400" bIns="25400" rtlCol="0" anchor="t">
            <a:normAutofit/>
          </a:bodyPr>
          <a:lstStyle/>
          <a:p>
            <a:pPr marL="0" indent="0" algn="ctr">
              <a:buNone/>
            </a:pPr>
            <a:r>
              <a:rPr lang="en-US" sz="1800" dirty="0">
                <a:solidFill>
                  <a:srgbClr val="F8FAFC">
                    <a:alpha val="40000"/>
                  </a:srgbClr>
                </a:solidFill>
                <a:latin typeface="Manrope" pitchFamily="34" charset="0"/>
                <a:ea typeface="Manrope" pitchFamily="34" charset="-122"/>
                <a:cs typeface="Manrope" pitchFamily="34" charset="-120"/>
              </a:rPr>
              <a:t>The patient</a:t>
            </a:r>
            <a:endParaRPr lang="en-US" sz="1800" dirty="0"/>
          </a:p>
        </p:txBody>
      </p:sp>
      <p:sp>
        <p:nvSpPr>
          <p:cNvPr id="6" name="Text 3"/>
          <p:cNvSpPr/>
          <p:nvPr/>
        </p:nvSpPr>
        <p:spPr>
          <a:xfrm>
            <a:off x="11049000" y="6844665"/>
            <a:ext cx="4191000" cy="350520"/>
          </a:xfrm>
          <a:prstGeom prst="rect">
            <a:avLst/>
          </a:prstGeom>
          <a:noFill/>
          <a:ln/>
        </p:spPr>
        <p:txBody>
          <a:bodyPr wrap="square" lIns="25400" tIns="25400" rIns="25400" bIns="25400" rtlCol="0" anchor="t">
            <a:normAutofit/>
          </a:bodyPr>
          <a:lstStyle/>
          <a:p>
            <a:pPr marL="0" indent="0" algn="ctr">
              <a:buNone/>
            </a:pPr>
            <a:r>
              <a:rPr lang="en-US" sz="1800" dirty="0">
                <a:solidFill>
                  <a:srgbClr val="67E8F9">
                    <a:alpha val="80000"/>
                  </a:srgbClr>
                </a:solidFill>
                <a:latin typeface="Manrope" pitchFamily="34" charset="0"/>
                <a:ea typeface="Manrope" pitchFamily="34" charset="-122"/>
                <a:cs typeface="Manrope" pitchFamily="34" charset="-120"/>
              </a:rPr>
              <a:t>The living twin</a:t>
            </a:r>
            <a:endParaRPr lang="en-US" sz="1800" dirty="0"/>
          </a:p>
        </p:txBody>
      </p:sp>
      <p:sp>
        <p:nvSpPr>
          <p:cNvPr id="7" name="Text 4"/>
          <p:cNvSpPr/>
          <p:nvPr/>
        </p:nvSpPr>
        <p:spPr>
          <a:xfrm>
            <a:off x="4114800" y="8073390"/>
            <a:ext cx="10058400" cy="876300"/>
          </a:xfrm>
          <a:prstGeom prst="rect">
            <a:avLst/>
          </a:prstGeom>
          <a:noFill/>
          <a:ln/>
        </p:spPr>
        <p:txBody>
          <a:bodyPr wrap="square" lIns="25400" tIns="25400" rIns="25400" bIns="25400" rtlCol="0" anchor="t">
            <a:normAutofit/>
          </a:bodyPr>
          <a:lstStyle/>
          <a:p>
            <a:pPr marL="0" indent="0" algn="ctr">
              <a:lnSpc>
                <a:spcPct val="79137"/>
              </a:lnSpc>
              <a:buNone/>
            </a:pPr>
            <a:r>
              <a:rPr lang="en-US" sz="6600" b="1" dirty="0">
                <a:solidFill>
                  <a:srgbClr val="F8FAFC"/>
                </a:solidFill>
                <a:latin typeface="Sora" pitchFamily="34" charset="0"/>
                <a:ea typeface="Sora" pitchFamily="34" charset="-122"/>
                <a:cs typeface="Sora" pitchFamily="34" charset="-120"/>
              </a:rPr>
              <a:t>Meet OncoTwin.</a:t>
            </a:r>
            <a:endParaRPr lang="en-US" sz="6600" dirty="0"/>
          </a:p>
        </p:txBody>
      </p:sp>
      <p:sp>
        <p:nvSpPr>
          <p:cNvPr id="8" name="Text 5"/>
          <p:cNvSpPr/>
          <p:nvPr/>
        </p:nvSpPr>
        <p:spPr>
          <a:xfrm>
            <a:off x="4434840" y="9083040"/>
            <a:ext cx="9418320" cy="731520"/>
          </a:xfrm>
          <a:prstGeom prst="rect">
            <a:avLst/>
          </a:prstGeom>
          <a:noFill/>
          <a:ln/>
        </p:spPr>
        <p:txBody>
          <a:bodyPr wrap="square" lIns="25400" tIns="25400" rIns="25400" bIns="25400" rtlCol="0" anchor="t">
            <a:normAutofit/>
          </a:bodyPr>
          <a:lstStyle/>
          <a:p>
            <a:pPr marL="0" indent="0" algn="ctr">
              <a:lnSpc>
                <a:spcPct val="101111"/>
              </a:lnSpc>
              <a:buNone/>
            </a:pPr>
            <a:r>
              <a:rPr lang="en-US" sz="1950" dirty="0">
                <a:solidFill>
                  <a:srgbClr val="F8FAFC">
                    <a:alpha val="65000"/>
                  </a:srgbClr>
                </a:solidFill>
                <a:latin typeface="Manrope" pitchFamily="34" charset="0"/>
                <a:ea typeface="Manrope" pitchFamily="34" charset="-122"/>
                <a:cs typeface="Manrope" pitchFamily="34" charset="-120"/>
              </a:rPr>
              <a:t>A living computational model of an individual patient — built to simulate treatment before treatment begins.</a:t>
            </a:r>
            <a:endParaRPr lang="en-US" sz="1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7111F"/>
        </a:solidFill>
        <a:effectLst/>
      </p:bgPr>
    </p:bg>
    <p:spTree>
      <p:nvGrpSpPr>
        <p:cNvPr id="1" name=""/>
        <p:cNvGrpSpPr/>
        <p:nvPr/>
      </p:nvGrpSpPr>
      <p:grpSpPr>
        <a:xfrm>
          <a:off x="0" y="0"/>
          <a:ext cx="0" cy="0"/>
          <a:chOff x="0" y="0"/>
          <a:chExt cx="0" cy="0"/>
        </a:xfrm>
      </p:grpSpPr>
      <p:sp>
        <p:nvSpPr>
          <p:cNvPr id="2" name="Text 0"/>
          <p:cNvSpPr/>
          <p:nvPr/>
        </p:nvSpPr>
        <p:spPr>
          <a:xfrm>
            <a:off x="7293769" y="1047750"/>
            <a:ext cx="4070509" cy="350520"/>
          </a:xfrm>
          <a:prstGeom prst="rect">
            <a:avLst/>
          </a:prstGeom>
          <a:noFill/>
          <a:ln/>
        </p:spPr>
        <p:txBody>
          <a:bodyPr wrap="square" lIns="25400" tIns="25400" rIns="25400" bIns="25400" rtlCol="0" anchor="t">
            <a:normAutofit/>
          </a:bodyPr>
          <a:lstStyle/>
          <a:p>
            <a:pPr marL="0" indent="0" algn="l">
              <a:buNone/>
            </a:pPr>
            <a:r>
              <a:rPr lang="en-US" sz="1800" b="1" kern="0" spc="450" dirty="0">
                <a:solidFill>
                  <a:srgbClr val="22D3EE"/>
                </a:solidFill>
                <a:latin typeface="Manrope" pitchFamily="34" charset="0"/>
                <a:ea typeface="Manrope" pitchFamily="34" charset="-122"/>
                <a:cs typeface="Manrope" pitchFamily="34" charset="-120"/>
              </a:rPr>
              <a:t>HOW IT FITS TOGETHER</a:t>
            </a:r>
            <a:endParaRPr lang="en-US" sz="1800" dirty="0"/>
          </a:p>
        </p:txBody>
      </p:sp>
      <p:sp>
        <p:nvSpPr>
          <p:cNvPr id="3" name="Text 1"/>
          <p:cNvSpPr/>
          <p:nvPr/>
        </p:nvSpPr>
        <p:spPr>
          <a:xfrm>
            <a:off x="3393758" y="1569720"/>
            <a:ext cx="12650534" cy="662940"/>
          </a:xfrm>
          <a:prstGeom prst="rect">
            <a:avLst/>
          </a:prstGeom>
          <a:noFill/>
          <a:ln/>
        </p:spPr>
        <p:txBody>
          <a:bodyPr wrap="square" lIns="25400" tIns="25400" rIns="25400" bIns="25400" rtlCol="0" anchor="t">
            <a:normAutofit/>
          </a:bodyPr>
          <a:lstStyle/>
          <a:p>
            <a:pPr marL="0" indent="0" algn="l">
              <a:buNone/>
            </a:pPr>
            <a:r>
              <a:rPr lang="en-US" sz="3900" b="1" dirty="0">
                <a:solidFill>
                  <a:srgbClr val="F8FAFC"/>
                </a:solidFill>
                <a:latin typeface="Sora" pitchFamily="34" charset="0"/>
                <a:ea typeface="Sora" pitchFamily="34" charset="-122"/>
                <a:cs typeface="Sora" pitchFamily="34" charset="-120"/>
              </a:rPr>
              <a:t>A continuous loop, not a one-shot prediction</a:t>
            </a:r>
            <a:endParaRPr lang="en-US" sz="3900" dirty="0"/>
          </a:p>
        </p:txBody>
      </p:sp>
      <p:sp>
        <p:nvSpPr>
          <p:cNvPr id="4" name="Shape 2"/>
          <p:cNvSpPr/>
          <p:nvPr/>
        </p:nvSpPr>
        <p:spPr>
          <a:xfrm rot="5187922">
            <a:off x="9142094" y="6097905"/>
            <a:ext cx="4019551" cy="4019551"/>
          </a:xfrm>
          <a:prstGeom prst="ellipse">
            <a:avLst/>
          </a:prstGeom>
          <a:ln w="7620">
            <a:solidFill>
              <a:srgbClr val="FFFFFF">
                <a:alpha val="10000"/>
              </a:srgbClr>
            </a:solidFill>
            <a:prstDash val="dash"/>
          </a:ln>
        </p:spPr>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00250" y="2194560"/>
            <a:ext cx="14287500" cy="7810500"/>
          </a:xfrm>
          <a:prstGeom prst="rect">
            <a:avLst/>
          </a:prstGeom>
        </p:spPr>
      </p:pic>
      <p:sp>
        <p:nvSpPr>
          <p:cNvPr id="6" name="Shape 3"/>
          <p:cNvSpPr/>
          <p:nvPr/>
        </p:nvSpPr>
        <p:spPr>
          <a:xfrm>
            <a:off x="8239125" y="5194935"/>
            <a:ext cx="1824990" cy="1824990"/>
          </a:xfrm>
          <a:prstGeom prst="ellipse">
            <a:avLst/>
          </a:prstGeom>
          <a:gradFill rotWithShape="1">
            <a:gsLst>
              <a:gs pos="0">
                <a:srgbClr val="8B5CF6">
                  <a:alpha val="22000"/>
                </a:srgbClr>
              </a:gs>
              <a:gs pos="100000">
                <a:srgbClr val="22D3EE">
                  <a:alpha val="10000"/>
                </a:srgbClr>
              </a:gs>
            </a:gsLst>
            <a:lin ang="4200000" scaled="0"/>
          </a:gradFill>
          <a:ln w="7620">
            <a:solidFill>
              <a:srgbClr val="8B5CF6">
                <a:alpha val="50000"/>
              </a:srgbClr>
            </a:solidFill>
            <a:prstDash val="solid"/>
          </a:ln>
        </p:spPr>
      </p:sp>
      <p:sp>
        <p:nvSpPr>
          <p:cNvPr id="7" name="Text 4"/>
          <p:cNvSpPr/>
          <p:nvPr/>
        </p:nvSpPr>
        <p:spPr>
          <a:xfrm>
            <a:off x="8884801" y="5593080"/>
            <a:ext cx="533638" cy="350520"/>
          </a:xfrm>
          <a:prstGeom prst="rect">
            <a:avLst/>
          </a:prstGeom>
          <a:noFill/>
          <a:ln/>
        </p:spPr>
        <p:txBody>
          <a:bodyPr wrap="square" lIns="25400" tIns="25400" rIns="25400" bIns="25400" rtlCol="0" anchor="t">
            <a:normAutofit/>
          </a:bodyPr>
          <a:lstStyle/>
          <a:p>
            <a:pPr marL="0" indent="0" algn="ctr">
              <a:buNone/>
            </a:pPr>
            <a:r>
              <a:rPr lang="en-US" sz="1800" kern="0" spc="90" dirty="0">
                <a:solidFill>
                  <a:srgbClr val="F8FAFC">
                    <a:alpha val="50000"/>
                  </a:srgbClr>
                </a:solidFill>
                <a:latin typeface="Manrope" pitchFamily="34" charset="0"/>
                <a:ea typeface="Manrope" pitchFamily="34" charset="-122"/>
                <a:cs typeface="Manrope" pitchFamily="34" charset="-120"/>
              </a:rPr>
              <a:t>THE</a:t>
            </a:r>
            <a:endParaRPr lang="en-US" sz="1800" dirty="0"/>
          </a:p>
        </p:txBody>
      </p:sp>
      <p:sp>
        <p:nvSpPr>
          <p:cNvPr id="8" name="Text 5"/>
          <p:cNvSpPr/>
          <p:nvPr/>
        </p:nvSpPr>
        <p:spPr>
          <a:xfrm>
            <a:off x="8580358" y="5905500"/>
            <a:ext cx="1142524" cy="754380"/>
          </a:xfrm>
          <a:prstGeom prst="rect">
            <a:avLst/>
          </a:prstGeom>
          <a:noFill/>
          <a:ln/>
        </p:spPr>
        <p:txBody>
          <a:bodyPr wrap="square" lIns="25400" tIns="25400" rIns="25400" bIns="25400" rtlCol="0" anchor="t">
            <a:normAutofit/>
          </a:bodyPr>
          <a:lstStyle/>
          <a:p>
            <a:pPr marL="0" indent="0" algn="ctr">
              <a:buNone/>
            </a:pPr>
            <a:r>
              <a:rPr lang="en-US" sz="2250" b="1" dirty="0">
                <a:solidFill>
                  <a:srgbClr val="F8FAFC"/>
                </a:solidFill>
                <a:latin typeface="Sora" pitchFamily="34" charset="0"/>
                <a:ea typeface="Sora" pitchFamily="34" charset="-122"/>
                <a:cs typeface="Sora" pitchFamily="34" charset="-120"/>
              </a:rPr>
              <a:t>Patient Twin</a:t>
            </a:r>
            <a:endParaRPr lang="en-US" sz="2250" dirty="0"/>
          </a:p>
        </p:txBody>
      </p:sp>
      <p:sp>
        <p:nvSpPr>
          <p:cNvPr id="9" name="Shape 6"/>
          <p:cNvSpPr/>
          <p:nvPr/>
        </p:nvSpPr>
        <p:spPr>
          <a:xfrm>
            <a:off x="7858125" y="2245995"/>
            <a:ext cx="2571750" cy="1040130"/>
          </a:xfrm>
          <a:prstGeom prst="roundRect">
            <a:avLst>
              <a:gd name="adj" fmla="val 14652"/>
            </a:avLst>
          </a:prstGeom>
          <a:solidFill>
            <a:srgbClr val="FFFFFF">
              <a:alpha val="4000"/>
            </a:srgbClr>
          </a:solidFill>
          <a:ln w="7620">
            <a:solidFill>
              <a:srgbClr val="FFFFFF">
                <a:alpha val="14000"/>
              </a:srgbClr>
            </a:solidFill>
            <a:prstDash val="solid"/>
          </a:ln>
        </p:spPr>
      </p:sp>
      <p:sp>
        <p:nvSpPr>
          <p:cNvPr id="10" name="Text 7"/>
          <p:cNvSpPr/>
          <p:nvPr/>
        </p:nvSpPr>
        <p:spPr>
          <a:xfrm>
            <a:off x="7905559" y="2425065"/>
            <a:ext cx="2476881" cy="350520"/>
          </a:xfrm>
          <a:prstGeom prst="rect">
            <a:avLst/>
          </a:prstGeom>
          <a:noFill/>
          <a:ln/>
        </p:spPr>
        <p:txBody>
          <a:bodyPr wrap="square" lIns="25400" tIns="25400" rIns="25400" bIns="25400" rtlCol="0" anchor="t">
            <a:normAutofit/>
          </a:bodyPr>
          <a:lstStyle/>
          <a:p>
            <a:pPr marL="0" indent="0" algn="ctr">
              <a:buNone/>
            </a:pPr>
            <a:r>
              <a:rPr lang="en-US" sz="1800" kern="0" spc="90" dirty="0">
                <a:solidFill>
                  <a:srgbClr val="67E8F9"/>
                </a:solidFill>
                <a:latin typeface="Manrope" pitchFamily="34" charset="0"/>
                <a:ea typeface="Manrope" pitchFamily="34" charset="-122"/>
                <a:cs typeface="Manrope" pitchFamily="34" charset="-120"/>
              </a:rPr>
              <a:t>01</a:t>
            </a:r>
            <a:endParaRPr lang="en-US" sz="1800" dirty="0"/>
          </a:p>
        </p:txBody>
      </p:sp>
      <p:sp>
        <p:nvSpPr>
          <p:cNvPr id="11" name="Text 8"/>
          <p:cNvSpPr/>
          <p:nvPr/>
        </p:nvSpPr>
        <p:spPr>
          <a:xfrm>
            <a:off x="7905559" y="2794635"/>
            <a:ext cx="2476881" cy="350520"/>
          </a:xfrm>
          <a:prstGeom prst="rect">
            <a:avLst/>
          </a:prstGeom>
          <a:noFill/>
          <a:ln/>
        </p:spPr>
        <p:txBody>
          <a:bodyPr wrap="square" lIns="25400" tIns="25400" rIns="25400" bIns="25400" rtlCol="0" anchor="t">
            <a:normAutofit/>
          </a:bodyPr>
          <a:lstStyle/>
          <a:p>
            <a:pPr marL="0" indent="0" algn="ctr">
              <a:buNone/>
            </a:pPr>
            <a:r>
              <a:rPr lang="en-US" sz="1800" b="1" dirty="0">
                <a:solidFill>
                  <a:srgbClr val="F8FAFC"/>
                </a:solidFill>
                <a:latin typeface="Manrope" pitchFamily="34" charset="0"/>
                <a:ea typeface="Manrope" pitchFamily="34" charset="-122"/>
                <a:cs typeface="Manrope" pitchFamily="34" charset="-120"/>
              </a:rPr>
              <a:t>Patient Data</a:t>
            </a:r>
            <a:endParaRPr lang="en-US" sz="1800" dirty="0"/>
          </a:p>
        </p:txBody>
      </p:sp>
      <p:sp>
        <p:nvSpPr>
          <p:cNvPr id="12" name="Shape 9"/>
          <p:cNvSpPr/>
          <p:nvPr/>
        </p:nvSpPr>
        <p:spPr>
          <a:xfrm>
            <a:off x="10745152" y="3912870"/>
            <a:ext cx="2571750" cy="1040130"/>
          </a:xfrm>
          <a:prstGeom prst="roundRect">
            <a:avLst>
              <a:gd name="adj" fmla="val 14652"/>
            </a:avLst>
          </a:prstGeom>
          <a:solidFill>
            <a:srgbClr val="FFFFFF">
              <a:alpha val="4000"/>
            </a:srgbClr>
          </a:solidFill>
          <a:ln w="7620">
            <a:solidFill>
              <a:srgbClr val="FFFFFF">
                <a:alpha val="14000"/>
              </a:srgbClr>
            </a:solidFill>
            <a:prstDash val="solid"/>
          </a:ln>
        </p:spPr>
      </p:sp>
      <p:sp>
        <p:nvSpPr>
          <p:cNvPr id="13" name="Text 10"/>
          <p:cNvSpPr/>
          <p:nvPr/>
        </p:nvSpPr>
        <p:spPr>
          <a:xfrm>
            <a:off x="10792587" y="4091940"/>
            <a:ext cx="2476881" cy="350520"/>
          </a:xfrm>
          <a:prstGeom prst="rect">
            <a:avLst/>
          </a:prstGeom>
          <a:noFill/>
          <a:ln/>
        </p:spPr>
        <p:txBody>
          <a:bodyPr wrap="square" lIns="25400" tIns="25400" rIns="25400" bIns="25400" rtlCol="0" anchor="t">
            <a:normAutofit/>
          </a:bodyPr>
          <a:lstStyle/>
          <a:p>
            <a:pPr marL="0" indent="0" algn="ctr">
              <a:buNone/>
            </a:pPr>
            <a:r>
              <a:rPr lang="en-US" sz="1800" kern="0" spc="90" dirty="0">
                <a:solidFill>
                  <a:srgbClr val="67E8F9"/>
                </a:solidFill>
                <a:latin typeface="Manrope" pitchFamily="34" charset="0"/>
                <a:ea typeface="Manrope" pitchFamily="34" charset="-122"/>
                <a:cs typeface="Manrope" pitchFamily="34" charset="-120"/>
              </a:rPr>
              <a:t>02</a:t>
            </a:r>
            <a:endParaRPr lang="en-US" sz="1800" dirty="0"/>
          </a:p>
        </p:txBody>
      </p:sp>
      <p:sp>
        <p:nvSpPr>
          <p:cNvPr id="14" name="Text 11"/>
          <p:cNvSpPr/>
          <p:nvPr/>
        </p:nvSpPr>
        <p:spPr>
          <a:xfrm>
            <a:off x="10792587" y="4461510"/>
            <a:ext cx="2476881" cy="350520"/>
          </a:xfrm>
          <a:prstGeom prst="rect">
            <a:avLst/>
          </a:prstGeom>
          <a:noFill/>
          <a:ln/>
        </p:spPr>
        <p:txBody>
          <a:bodyPr wrap="square" lIns="25400" tIns="25400" rIns="25400" bIns="25400" rtlCol="0" anchor="t">
            <a:normAutofit/>
          </a:bodyPr>
          <a:lstStyle/>
          <a:p>
            <a:pPr marL="0" indent="0" algn="ctr">
              <a:buNone/>
            </a:pPr>
            <a:r>
              <a:rPr lang="en-US" sz="1800" b="1" dirty="0">
                <a:solidFill>
                  <a:srgbClr val="F8FAFC"/>
                </a:solidFill>
                <a:latin typeface="Manrope" pitchFamily="34" charset="0"/>
                <a:ea typeface="Manrope" pitchFamily="34" charset="-122"/>
                <a:cs typeface="Manrope" pitchFamily="34" charset="-120"/>
              </a:rPr>
              <a:t>Mechanistic Core</a:t>
            </a:r>
            <a:endParaRPr lang="en-US" sz="1800" dirty="0"/>
          </a:p>
        </p:txBody>
      </p:sp>
      <p:sp>
        <p:nvSpPr>
          <p:cNvPr id="15" name="Shape 12"/>
          <p:cNvSpPr/>
          <p:nvPr/>
        </p:nvSpPr>
        <p:spPr>
          <a:xfrm>
            <a:off x="10745152" y="7246620"/>
            <a:ext cx="2571750" cy="1040130"/>
          </a:xfrm>
          <a:prstGeom prst="roundRect">
            <a:avLst>
              <a:gd name="adj" fmla="val 14652"/>
            </a:avLst>
          </a:prstGeom>
          <a:gradFill rotWithShape="1">
            <a:gsLst>
              <a:gs pos="0">
                <a:srgbClr val="8B5CF6">
                  <a:alpha val="16000"/>
                </a:srgbClr>
              </a:gs>
              <a:gs pos="100000">
                <a:srgbClr val="22D3EE">
                  <a:alpha val="5000"/>
                </a:srgbClr>
              </a:gs>
            </a:gsLst>
            <a:lin ang="4200000" scaled="0"/>
          </a:gradFill>
          <a:ln w="7620">
            <a:solidFill>
              <a:srgbClr val="8B5CF6">
                <a:alpha val="40000"/>
              </a:srgbClr>
            </a:solidFill>
            <a:prstDash val="solid"/>
          </a:ln>
        </p:spPr>
      </p:sp>
      <p:sp>
        <p:nvSpPr>
          <p:cNvPr id="16" name="Text 13"/>
          <p:cNvSpPr/>
          <p:nvPr/>
        </p:nvSpPr>
        <p:spPr>
          <a:xfrm>
            <a:off x="10792587" y="7425690"/>
            <a:ext cx="2476881" cy="350520"/>
          </a:xfrm>
          <a:prstGeom prst="rect">
            <a:avLst/>
          </a:prstGeom>
          <a:noFill/>
          <a:ln/>
        </p:spPr>
        <p:txBody>
          <a:bodyPr wrap="square" lIns="25400" tIns="25400" rIns="25400" bIns="25400" rtlCol="0" anchor="t">
            <a:normAutofit/>
          </a:bodyPr>
          <a:lstStyle/>
          <a:p>
            <a:pPr marL="0" indent="0" algn="ctr">
              <a:buNone/>
            </a:pPr>
            <a:r>
              <a:rPr lang="en-US" sz="1800" kern="0" spc="90" dirty="0">
                <a:solidFill>
                  <a:srgbClr val="C4B5FD"/>
                </a:solidFill>
                <a:latin typeface="Manrope" pitchFamily="34" charset="0"/>
                <a:ea typeface="Manrope" pitchFamily="34" charset="-122"/>
                <a:cs typeface="Manrope" pitchFamily="34" charset="-120"/>
              </a:rPr>
              <a:t>03</a:t>
            </a:r>
            <a:endParaRPr lang="en-US" sz="1800" dirty="0"/>
          </a:p>
        </p:txBody>
      </p:sp>
      <p:sp>
        <p:nvSpPr>
          <p:cNvPr id="17" name="Text 14"/>
          <p:cNvSpPr/>
          <p:nvPr/>
        </p:nvSpPr>
        <p:spPr>
          <a:xfrm>
            <a:off x="10792587" y="7795260"/>
            <a:ext cx="2476881" cy="350520"/>
          </a:xfrm>
          <a:prstGeom prst="rect">
            <a:avLst/>
          </a:prstGeom>
          <a:noFill/>
          <a:ln/>
        </p:spPr>
        <p:txBody>
          <a:bodyPr wrap="square" lIns="25400" tIns="25400" rIns="25400" bIns="25400" rtlCol="0" anchor="t">
            <a:normAutofit/>
          </a:bodyPr>
          <a:lstStyle/>
          <a:p>
            <a:pPr marL="0" indent="0" algn="ctr">
              <a:buNone/>
            </a:pPr>
            <a:r>
              <a:rPr lang="en-US" sz="1800" b="1" dirty="0">
                <a:solidFill>
                  <a:srgbClr val="F8FAFC"/>
                </a:solidFill>
                <a:latin typeface="Manrope" pitchFamily="34" charset="0"/>
                <a:ea typeface="Manrope" pitchFamily="34" charset="-122"/>
                <a:cs typeface="Manrope" pitchFamily="34" charset="-120"/>
              </a:rPr>
              <a:t>AI Calibration</a:t>
            </a:r>
            <a:endParaRPr lang="en-US" sz="1800" dirty="0"/>
          </a:p>
        </p:txBody>
      </p:sp>
      <p:sp>
        <p:nvSpPr>
          <p:cNvPr id="18" name="Shape 15"/>
          <p:cNvSpPr/>
          <p:nvPr/>
        </p:nvSpPr>
        <p:spPr>
          <a:xfrm>
            <a:off x="7858125" y="8913495"/>
            <a:ext cx="2571750" cy="1040130"/>
          </a:xfrm>
          <a:prstGeom prst="roundRect">
            <a:avLst>
              <a:gd name="adj" fmla="val 14652"/>
            </a:avLst>
          </a:prstGeom>
          <a:solidFill>
            <a:srgbClr val="FFFFFF">
              <a:alpha val="4000"/>
            </a:srgbClr>
          </a:solidFill>
          <a:ln w="7620">
            <a:solidFill>
              <a:srgbClr val="FFFFFF">
                <a:alpha val="14000"/>
              </a:srgbClr>
            </a:solidFill>
            <a:prstDash val="solid"/>
          </a:ln>
        </p:spPr>
      </p:sp>
      <p:sp>
        <p:nvSpPr>
          <p:cNvPr id="19" name="Text 16"/>
          <p:cNvSpPr/>
          <p:nvPr/>
        </p:nvSpPr>
        <p:spPr>
          <a:xfrm>
            <a:off x="7905559" y="9092565"/>
            <a:ext cx="2476881" cy="350520"/>
          </a:xfrm>
          <a:prstGeom prst="rect">
            <a:avLst/>
          </a:prstGeom>
          <a:noFill/>
          <a:ln/>
        </p:spPr>
        <p:txBody>
          <a:bodyPr wrap="square" lIns="25400" tIns="25400" rIns="25400" bIns="25400" rtlCol="0" anchor="t">
            <a:normAutofit/>
          </a:bodyPr>
          <a:lstStyle/>
          <a:p>
            <a:pPr marL="0" indent="0" algn="ctr">
              <a:buNone/>
            </a:pPr>
            <a:r>
              <a:rPr lang="en-US" sz="1800" kern="0" spc="90" dirty="0">
                <a:solidFill>
                  <a:srgbClr val="67E8F9"/>
                </a:solidFill>
                <a:latin typeface="Manrope" pitchFamily="34" charset="0"/>
                <a:ea typeface="Manrope" pitchFamily="34" charset="-122"/>
                <a:cs typeface="Manrope" pitchFamily="34" charset="-120"/>
              </a:rPr>
              <a:t>04</a:t>
            </a:r>
            <a:endParaRPr lang="en-US" sz="1800" dirty="0"/>
          </a:p>
        </p:txBody>
      </p:sp>
      <p:sp>
        <p:nvSpPr>
          <p:cNvPr id="20" name="Text 17"/>
          <p:cNvSpPr/>
          <p:nvPr/>
        </p:nvSpPr>
        <p:spPr>
          <a:xfrm>
            <a:off x="7905559" y="9462135"/>
            <a:ext cx="2476881" cy="350520"/>
          </a:xfrm>
          <a:prstGeom prst="rect">
            <a:avLst/>
          </a:prstGeom>
          <a:noFill/>
          <a:ln/>
        </p:spPr>
        <p:txBody>
          <a:bodyPr wrap="square" lIns="25400" tIns="25400" rIns="25400" bIns="25400" rtlCol="0" anchor="t">
            <a:normAutofit/>
          </a:bodyPr>
          <a:lstStyle/>
          <a:p>
            <a:pPr marL="0" indent="0" algn="ctr">
              <a:buNone/>
            </a:pPr>
            <a:r>
              <a:rPr lang="en-US" sz="1800" b="1" dirty="0">
                <a:solidFill>
                  <a:srgbClr val="F8FAFC"/>
                </a:solidFill>
                <a:latin typeface="Manrope" pitchFamily="34" charset="0"/>
                <a:ea typeface="Manrope" pitchFamily="34" charset="-122"/>
                <a:cs typeface="Manrope" pitchFamily="34" charset="-120"/>
              </a:rPr>
              <a:t>Simulation Engine</a:t>
            </a:r>
            <a:endParaRPr lang="en-US" sz="1800" dirty="0"/>
          </a:p>
        </p:txBody>
      </p:sp>
      <p:sp>
        <p:nvSpPr>
          <p:cNvPr id="21" name="Shape 18"/>
          <p:cNvSpPr/>
          <p:nvPr/>
        </p:nvSpPr>
        <p:spPr>
          <a:xfrm>
            <a:off x="4971098" y="7246620"/>
            <a:ext cx="2571750" cy="1040130"/>
          </a:xfrm>
          <a:prstGeom prst="roundRect">
            <a:avLst>
              <a:gd name="adj" fmla="val 14652"/>
            </a:avLst>
          </a:prstGeom>
          <a:solidFill>
            <a:srgbClr val="FFFFFF">
              <a:alpha val="4000"/>
            </a:srgbClr>
          </a:solidFill>
          <a:ln w="7620">
            <a:solidFill>
              <a:srgbClr val="FFFFFF">
                <a:alpha val="14000"/>
              </a:srgbClr>
            </a:solidFill>
            <a:prstDash val="solid"/>
          </a:ln>
        </p:spPr>
      </p:sp>
      <p:sp>
        <p:nvSpPr>
          <p:cNvPr id="22" name="Text 19"/>
          <p:cNvSpPr/>
          <p:nvPr/>
        </p:nvSpPr>
        <p:spPr>
          <a:xfrm>
            <a:off x="5018532" y="7425690"/>
            <a:ext cx="2476881" cy="350520"/>
          </a:xfrm>
          <a:prstGeom prst="rect">
            <a:avLst/>
          </a:prstGeom>
          <a:noFill/>
          <a:ln/>
        </p:spPr>
        <p:txBody>
          <a:bodyPr wrap="square" lIns="25400" tIns="25400" rIns="25400" bIns="25400" rtlCol="0" anchor="t">
            <a:normAutofit/>
          </a:bodyPr>
          <a:lstStyle/>
          <a:p>
            <a:pPr marL="0" indent="0" algn="ctr">
              <a:buNone/>
            </a:pPr>
            <a:r>
              <a:rPr lang="en-US" sz="1800" kern="0" spc="90" dirty="0">
                <a:solidFill>
                  <a:srgbClr val="67E8F9"/>
                </a:solidFill>
                <a:latin typeface="Manrope" pitchFamily="34" charset="0"/>
                <a:ea typeface="Manrope" pitchFamily="34" charset="-122"/>
                <a:cs typeface="Manrope" pitchFamily="34" charset="-120"/>
              </a:rPr>
              <a:t>05</a:t>
            </a:r>
            <a:endParaRPr lang="en-US" sz="1800" dirty="0"/>
          </a:p>
        </p:txBody>
      </p:sp>
      <p:sp>
        <p:nvSpPr>
          <p:cNvPr id="23" name="Text 20"/>
          <p:cNvSpPr/>
          <p:nvPr/>
        </p:nvSpPr>
        <p:spPr>
          <a:xfrm>
            <a:off x="5018532" y="7795260"/>
            <a:ext cx="2476881" cy="350520"/>
          </a:xfrm>
          <a:prstGeom prst="rect">
            <a:avLst/>
          </a:prstGeom>
          <a:noFill/>
          <a:ln/>
        </p:spPr>
        <p:txBody>
          <a:bodyPr wrap="square" lIns="25400" tIns="25400" rIns="25400" bIns="25400" rtlCol="0" anchor="t">
            <a:normAutofit/>
          </a:bodyPr>
          <a:lstStyle/>
          <a:p>
            <a:pPr marL="0" indent="0" algn="ctr">
              <a:buNone/>
            </a:pPr>
            <a:r>
              <a:rPr lang="en-US" sz="1800" b="1" dirty="0">
                <a:solidFill>
                  <a:srgbClr val="F8FAFC"/>
                </a:solidFill>
                <a:latin typeface="Manrope" pitchFamily="34" charset="0"/>
                <a:ea typeface="Manrope" pitchFamily="34" charset="-122"/>
                <a:cs typeface="Manrope" pitchFamily="34" charset="-120"/>
              </a:rPr>
              <a:t>Clinician Dashboard</a:t>
            </a:r>
            <a:endParaRPr lang="en-US" sz="1800" dirty="0"/>
          </a:p>
        </p:txBody>
      </p:sp>
      <p:sp>
        <p:nvSpPr>
          <p:cNvPr id="24" name="Shape 21"/>
          <p:cNvSpPr/>
          <p:nvPr/>
        </p:nvSpPr>
        <p:spPr>
          <a:xfrm>
            <a:off x="4971098" y="3752850"/>
            <a:ext cx="2571750" cy="1360170"/>
          </a:xfrm>
          <a:prstGeom prst="roundRect">
            <a:avLst>
              <a:gd name="adj" fmla="val 11204"/>
            </a:avLst>
          </a:prstGeom>
          <a:solidFill>
            <a:srgbClr val="FFFFFF">
              <a:alpha val="4000"/>
            </a:srgbClr>
          </a:solidFill>
          <a:ln w="7620">
            <a:solidFill>
              <a:srgbClr val="FFFFFF">
                <a:alpha val="14000"/>
              </a:srgbClr>
            </a:solidFill>
            <a:prstDash val="solid"/>
          </a:ln>
        </p:spPr>
      </p:sp>
      <p:sp>
        <p:nvSpPr>
          <p:cNvPr id="25" name="Text 22"/>
          <p:cNvSpPr/>
          <p:nvPr/>
        </p:nvSpPr>
        <p:spPr>
          <a:xfrm>
            <a:off x="5018532" y="3931920"/>
            <a:ext cx="2476881" cy="358140"/>
          </a:xfrm>
          <a:prstGeom prst="rect">
            <a:avLst/>
          </a:prstGeom>
          <a:noFill/>
          <a:ln/>
        </p:spPr>
        <p:txBody>
          <a:bodyPr wrap="square" lIns="25400" tIns="25400" rIns="25400" bIns="25400" rtlCol="0" anchor="t">
            <a:normAutofit/>
          </a:bodyPr>
          <a:lstStyle/>
          <a:p>
            <a:pPr marL="0" indent="0" algn="ctr">
              <a:buNone/>
            </a:pPr>
            <a:r>
              <a:rPr lang="en-US" sz="1800" kern="0" spc="90" dirty="0">
                <a:solidFill>
                  <a:srgbClr val="67E8F9"/>
                </a:solidFill>
                <a:latin typeface="Manrope" pitchFamily="34" charset="0"/>
                <a:ea typeface="Manrope" pitchFamily="34" charset="-122"/>
                <a:cs typeface="Manrope" pitchFamily="34" charset="-120"/>
              </a:rPr>
              <a:t>↺</a:t>
            </a:r>
            <a:endParaRPr lang="en-US" sz="1800" dirty="0"/>
          </a:p>
        </p:txBody>
      </p:sp>
      <p:sp>
        <p:nvSpPr>
          <p:cNvPr id="26" name="Text 23"/>
          <p:cNvSpPr/>
          <p:nvPr/>
        </p:nvSpPr>
        <p:spPr>
          <a:xfrm>
            <a:off x="5093018" y="4309110"/>
            <a:ext cx="2327910" cy="662940"/>
          </a:xfrm>
          <a:prstGeom prst="rect">
            <a:avLst/>
          </a:prstGeom>
          <a:noFill/>
          <a:ln/>
        </p:spPr>
        <p:txBody>
          <a:bodyPr wrap="square" lIns="25400" tIns="25400" rIns="25400" bIns="25400" rtlCol="0" anchor="t">
            <a:normAutofit/>
          </a:bodyPr>
          <a:lstStyle/>
          <a:p>
            <a:pPr marL="0" indent="0" algn="ctr">
              <a:buNone/>
            </a:pPr>
            <a:r>
              <a:rPr lang="en-US" sz="1800" b="1" dirty="0">
                <a:solidFill>
                  <a:srgbClr val="F8FAFC"/>
                </a:solidFill>
                <a:latin typeface="Manrope" pitchFamily="34" charset="0"/>
                <a:ea typeface="Manrope" pitchFamily="34" charset="-122"/>
                <a:cs typeface="Manrope" pitchFamily="34" charset="-120"/>
              </a:rPr>
              <a:t>Outcomes feed back in</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7111F"/>
        </a:solidFill>
        <a:effectLst/>
      </p:bgPr>
    </p:bg>
    <p:spTree>
      <p:nvGrpSpPr>
        <p:cNvPr id="1" name=""/>
        <p:cNvGrpSpPr/>
        <p:nvPr/>
      </p:nvGrpSpPr>
      <p:grpSpPr>
        <a:xfrm>
          <a:off x="0" y="0"/>
          <a:ext cx="0" cy="0"/>
          <a:chOff x="0" y="0"/>
          <a:chExt cx="0" cy="0"/>
        </a:xfrm>
      </p:grpSpPr>
      <p:sp>
        <p:nvSpPr>
          <p:cNvPr id="2" name="Text 0"/>
          <p:cNvSpPr/>
          <p:nvPr/>
        </p:nvSpPr>
        <p:spPr>
          <a:xfrm>
            <a:off x="1428750" y="1047750"/>
            <a:ext cx="16973550" cy="350520"/>
          </a:xfrm>
          <a:prstGeom prst="rect">
            <a:avLst/>
          </a:prstGeom>
          <a:noFill/>
          <a:ln/>
        </p:spPr>
        <p:txBody>
          <a:bodyPr wrap="square" lIns="25400" tIns="25400" rIns="25400" bIns="25400" rtlCol="0" anchor="t">
            <a:normAutofit/>
          </a:bodyPr>
          <a:lstStyle/>
          <a:p>
            <a:pPr marL="0" indent="0" algn="l">
              <a:buNone/>
            </a:pPr>
            <a:r>
              <a:rPr lang="en-US" sz="1800" b="1" kern="0" spc="450" dirty="0">
                <a:solidFill>
                  <a:srgbClr val="22D3EE"/>
                </a:solidFill>
                <a:latin typeface="Manrope" pitchFamily="34" charset="0"/>
                <a:ea typeface="Manrope" pitchFamily="34" charset="-122"/>
                <a:cs typeface="Manrope" pitchFamily="34" charset="-120"/>
              </a:rPr>
              <a:t>FROM DIAGNOSIS TO DECISION</a:t>
            </a:r>
            <a:endParaRPr lang="en-US" sz="1800" dirty="0"/>
          </a:p>
        </p:txBody>
      </p:sp>
      <p:sp>
        <p:nvSpPr>
          <p:cNvPr id="3" name="Text 1"/>
          <p:cNvSpPr/>
          <p:nvPr/>
        </p:nvSpPr>
        <p:spPr>
          <a:xfrm>
            <a:off x="1428750" y="1569720"/>
            <a:ext cx="16973550" cy="662940"/>
          </a:xfrm>
          <a:prstGeom prst="rect">
            <a:avLst/>
          </a:prstGeom>
          <a:noFill/>
          <a:ln/>
        </p:spPr>
        <p:txBody>
          <a:bodyPr wrap="square" lIns="25400" tIns="25400" rIns="25400" bIns="25400" rtlCol="0" anchor="t">
            <a:normAutofit/>
          </a:bodyPr>
          <a:lstStyle/>
          <a:p>
            <a:pPr marL="0" indent="0" algn="l">
              <a:buNone/>
            </a:pPr>
            <a:r>
              <a:rPr lang="en-US" sz="3900" b="1" dirty="0">
                <a:solidFill>
                  <a:srgbClr val="F8FAFC"/>
                </a:solidFill>
                <a:latin typeface="Sora" pitchFamily="34" charset="0"/>
                <a:ea typeface="Sora" pitchFamily="34" charset="-122"/>
                <a:cs typeface="Sora" pitchFamily="34" charset="-120"/>
              </a:rPr>
              <a:t>The patient journey, mapped</a:t>
            </a:r>
            <a:endParaRPr lang="en-US" sz="3900" dirty="0"/>
          </a:p>
        </p:txBody>
      </p:sp>
      <p:pic>
        <p:nvPicPr>
          <p:cNvPr id="4"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28750" y="2289810"/>
            <a:ext cx="15430500" cy="7239000"/>
          </a:xfrm>
          <a:prstGeom prst="rect">
            <a:avLst/>
          </a:prstGeom>
        </p:spPr>
      </p:pic>
      <p:sp>
        <p:nvSpPr>
          <p:cNvPr id="5" name="Shape 2"/>
          <p:cNvSpPr/>
          <p:nvPr/>
        </p:nvSpPr>
        <p:spPr>
          <a:xfrm>
            <a:off x="1657350" y="4956810"/>
            <a:ext cx="236220" cy="236220"/>
          </a:xfrm>
          <a:prstGeom prst="ellipse">
            <a:avLst/>
          </a:prstGeom>
          <a:solidFill>
            <a:srgbClr val="0B1830"/>
          </a:solidFill>
          <a:ln w="22860">
            <a:solidFill>
              <a:srgbClr val="22D3EE"/>
            </a:solidFill>
            <a:prstDash val="solid"/>
          </a:ln>
          <a:effectLst>
            <a:outerShdw blurRad="101600" dist="50800" dir="16200000" algn="bl" rotWithShape="0">
              <a:srgbClr val="22D3EE">
                <a:alpha val="15000"/>
              </a:srgbClr>
            </a:outerShdw>
          </a:effectLst>
        </p:spPr>
      </p:sp>
      <p:sp>
        <p:nvSpPr>
          <p:cNvPr id="6" name="Text 3"/>
          <p:cNvSpPr/>
          <p:nvPr/>
        </p:nvSpPr>
        <p:spPr>
          <a:xfrm>
            <a:off x="1323975" y="3528060"/>
            <a:ext cx="2305050" cy="350520"/>
          </a:xfrm>
          <a:prstGeom prst="rect">
            <a:avLst/>
          </a:prstGeom>
          <a:noFill/>
          <a:ln/>
        </p:spPr>
        <p:txBody>
          <a:bodyPr wrap="square" lIns="25400" tIns="25400" rIns="25400" bIns="25400" rtlCol="0" anchor="t">
            <a:normAutofit/>
          </a:bodyPr>
          <a:lstStyle/>
          <a:p>
            <a:pPr marL="0" indent="0" algn="ctr">
              <a:buNone/>
            </a:pPr>
            <a:r>
              <a:rPr lang="en-US" sz="1800" b="1" dirty="0">
                <a:solidFill>
                  <a:srgbClr val="F8FAFC"/>
                </a:solidFill>
                <a:latin typeface="Manrope" pitchFamily="34" charset="0"/>
                <a:ea typeface="Manrope" pitchFamily="34" charset="-122"/>
                <a:cs typeface="Manrope" pitchFamily="34" charset="-120"/>
              </a:rPr>
              <a:t>Diagnosis</a:t>
            </a:r>
            <a:endParaRPr lang="en-US" sz="1800" dirty="0"/>
          </a:p>
        </p:txBody>
      </p:sp>
      <p:sp>
        <p:nvSpPr>
          <p:cNvPr id="7" name="Text 4"/>
          <p:cNvSpPr/>
          <p:nvPr/>
        </p:nvSpPr>
        <p:spPr>
          <a:xfrm>
            <a:off x="1390650" y="3916680"/>
            <a:ext cx="2171700" cy="678180"/>
          </a:xfrm>
          <a:prstGeom prst="rect">
            <a:avLst/>
          </a:prstGeom>
          <a:noFill/>
          <a:ln/>
        </p:spPr>
        <p:txBody>
          <a:bodyPr wrap="square" lIns="25400" tIns="25400" rIns="25400" bIns="25400" rtlCol="0" anchor="t">
            <a:normAutofit/>
          </a:bodyPr>
          <a:lstStyle/>
          <a:p>
            <a:pPr marL="0" indent="0" algn="ctr">
              <a:lnSpc>
                <a:spcPct val="102439"/>
              </a:lnSpc>
              <a:buNone/>
            </a:pPr>
            <a:r>
              <a:rPr lang="en-US" sz="1800" dirty="0">
                <a:solidFill>
                  <a:srgbClr val="F8FAFC">
                    <a:alpha val="50000"/>
                  </a:srgbClr>
                </a:solidFill>
                <a:latin typeface="Manrope" pitchFamily="34" charset="0"/>
                <a:ea typeface="Manrope" pitchFamily="34" charset="-122"/>
                <a:cs typeface="Manrope" pitchFamily="34" charset="-120"/>
              </a:rPr>
              <a:t>Tumor identified &amp; staged</a:t>
            </a:r>
            <a:endParaRPr lang="en-US" sz="1800" dirty="0"/>
          </a:p>
        </p:txBody>
      </p:sp>
      <p:sp>
        <p:nvSpPr>
          <p:cNvPr id="8" name="Shape 5"/>
          <p:cNvSpPr/>
          <p:nvPr/>
        </p:nvSpPr>
        <p:spPr>
          <a:xfrm>
            <a:off x="5334000" y="7052310"/>
            <a:ext cx="236220" cy="236220"/>
          </a:xfrm>
          <a:prstGeom prst="ellipse">
            <a:avLst/>
          </a:prstGeom>
          <a:solidFill>
            <a:srgbClr val="0B1830"/>
          </a:solidFill>
          <a:ln w="22860">
            <a:solidFill>
              <a:srgbClr val="22D3EE"/>
            </a:solidFill>
            <a:prstDash val="solid"/>
          </a:ln>
          <a:effectLst>
            <a:outerShdw blurRad="101600" dist="50800" dir="16200000" algn="bl" rotWithShape="0">
              <a:srgbClr val="22D3EE">
                <a:alpha val="15000"/>
              </a:srgbClr>
            </a:outerShdw>
          </a:effectLst>
        </p:spPr>
      </p:sp>
      <p:sp>
        <p:nvSpPr>
          <p:cNvPr id="9" name="Text 6"/>
          <p:cNvSpPr/>
          <p:nvPr/>
        </p:nvSpPr>
        <p:spPr>
          <a:xfrm>
            <a:off x="4276725" y="7528560"/>
            <a:ext cx="2305050" cy="350520"/>
          </a:xfrm>
          <a:prstGeom prst="rect">
            <a:avLst/>
          </a:prstGeom>
          <a:noFill/>
          <a:ln/>
        </p:spPr>
        <p:txBody>
          <a:bodyPr wrap="square" lIns="25400" tIns="25400" rIns="25400" bIns="25400" rtlCol="0" anchor="t">
            <a:normAutofit/>
          </a:bodyPr>
          <a:lstStyle/>
          <a:p>
            <a:pPr marL="0" indent="0" algn="ctr">
              <a:buNone/>
            </a:pPr>
            <a:r>
              <a:rPr lang="en-US" sz="1800" b="1" dirty="0">
                <a:solidFill>
                  <a:srgbClr val="F8FAFC"/>
                </a:solidFill>
                <a:latin typeface="Manrope" pitchFamily="34" charset="0"/>
                <a:ea typeface="Manrope" pitchFamily="34" charset="-122"/>
                <a:cs typeface="Manrope" pitchFamily="34" charset="-120"/>
              </a:rPr>
              <a:t>Data intake</a:t>
            </a:r>
            <a:endParaRPr lang="en-US" sz="1800" dirty="0"/>
          </a:p>
        </p:txBody>
      </p:sp>
      <p:sp>
        <p:nvSpPr>
          <p:cNvPr id="10" name="Text 7"/>
          <p:cNvSpPr/>
          <p:nvPr/>
        </p:nvSpPr>
        <p:spPr>
          <a:xfrm>
            <a:off x="4343400" y="7917180"/>
            <a:ext cx="2171700" cy="678180"/>
          </a:xfrm>
          <a:prstGeom prst="rect">
            <a:avLst/>
          </a:prstGeom>
          <a:noFill/>
          <a:ln/>
        </p:spPr>
        <p:txBody>
          <a:bodyPr wrap="square" lIns="25400" tIns="25400" rIns="25400" bIns="25400" rtlCol="0" anchor="t">
            <a:normAutofit/>
          </a:bodyPr>
          <a:lstStyle/>
          <a:p>
            <a:pPr marL="0" indent="0" algn="ctr">
              <a:lnSpc>
                <a:spcPct val="102439"/>
              </a:lnSpc>
              <a:buNone/>
            </a:pPr>
            <a:r>
              <a:rPr lang="en-US" sz="1800" dirty="0">
                <a:solidFill>
                  <a:srgbClr val="F8FAFC">
                    <a:alpha val="50000"/>
                  </a:srgbClr>
                </a:solidFill>
                <a:latin typeface="Manrope" pitchFamily="34" charset="0"/>
                <a:ea typeface="Manrope" pitchFamily="34" charset="-122"/>
                <a:cs typeface="Manrope" pitchFamily="34" charset="-120"/>
              </a:rPr>
              <a:t>Imaging, labs, genomics gathered</a:t>
            </a:r>
            <a:endParaRPr lang="en-US" sz="1800" dirty="0"/>
          </a:p>
        </p:txBody>
      </p:sp>
      <p:sp>
        <p:nvSpPr>
          <p:cNvPr id="11" name="Shape 8"/>
          <p:cNvSpPr/>
          <p:nvPr/>
        </p:nvSpPr>
        <p:spPr>
          <a:xfrm>
            <a:off x="8382000" y="4956810"/>
            <a:ext cx="236220" cy="236220"/>
          </a:xfrm>
          <a:prstGeom prst="ellipse">
            <a:avLst/>
          </a:prstGeom>
          <a:solidFill>
            <a:srgbClr val="0B1830"/>
          </a:solidFill>
          <a:ln w="22860">
            <a:solidFill>
              <a:srgbClr val="67E8F9"/>
            </a:solidFill>
            <a:prstDash val="solid"/>
          </a:ln>
          <a:effectLst>
            <a:outerShdw blurRad="101600" dist="50800" dir="16200000" algn="bl" rotWithShape="0">
              <a:srgbClr val="67E8F9">
                <a:alpha val="15000"/>
              </a:srgbClr>
            </a:outerShdw>
          </a:effectLst>
        </p:spPr>
      </p:sp>
      <p:sp>
        <p:nvSpPr>
          <p:cNvPr id="12" name="Text 9"/>
          <p:cNvSpPr/>
          <p:nvPr/>
        </p:nvSpPr>
        <p:spPr>
          <a:xfrm>
            <a:off x="7324725" y="3528060"/>
            <a:ext cx="2305050" cy="350520"/>
          </a:xfrm>
          <a:prstGeom prst="rect">
            <a:avLst/>
          </a:prstGeom>
          <a:noFill/>
          <a:ln/>
        </p:spPr>
        <p:txBody>
          <a:bodyPr wrap="square" lIns="25400" tIns="25400" rIns="25400" bIns="25400" rtlCol="0" anchor="t">
            <a:normAutofit/>
          </a:bodyPr>
          <a:lstStyle/>
          <a:p>
            <a:pPr marL="0" indent="0" algn="ctr">
              <a:buNone/>
            </a:pPr>
            <a:r>
              <a:rPr lang="en-US" sz="1800" b="1" dirty="0">
                <a:solidFill>
                  <a:srgbClr val="F8FAFC"/>
                </a:solidFill>
                <a:latin typeface="Manrope" pitchFamily="34" charset="0"/>
                <a:ea typeface="Manrope" pitchFamily="34" charset="-122"/>
                <a:cs typeface="Manrope" pitchFamily="34" charset="-120"/>
              </a:rPr>
              <a:t>Twin initialized</a:t>
            </a:r>
            <a:endParaRPr lang="en-US" sz="1800" dirty="0"/>
          </a:p>
        </p:txBody>
      </p:sp>
      <p:sp>
        <p:nvSpPr>
          <p:cNvPr id="13" name="Text 10"/>
          <p:cNvSpPr/>
          <p:nvPr/>
        </p:nvSpPr>
        <p:spPr>
          <a:xfrm>
            <a:off x="7391400" y="3916680"/>
            <a:ext cx="2171700" cy="678180"/>
          </a:xfrm>
          <a:prstGeom prst="rect">
            <a:avLst/>
          </a:prstGeom>
          <a:noFill/>
          <a:ln/>
        </p:spPr>
        <p:txBody>
          <a:bodyPr wrap="square" lIns="25400" tIns="25400" rIns="25400" bIns="25400" rtlCol="0" anchor="t">
            <a:normAutofit/>
          </a:bodyPr>
          <a:lstStyle/>
          <a:p>
            <a:pPr marL="0" indent="0" algn="ctr">
              <a:lnSpc>
                <a:spcPct val="102439"/>
              </a:lnSpc>
              <a:buNone/>
            </a:pPr>
            <a:r>
              <a:rPr lang="en-US" sz="1800" dirty="0">
                <a:solidFill>
                  <a:srgbClr val="F8FAFC">
                    <a:alpha val="50000"/>
                  </a:srgbClr>
                </a:solidFill>
                <a:latin typeface="Manrope" pitchFamily="34" charset="0"/>
                <a:ea typeface="Manrope" pitchFamily="34" charset="-122"/>
                <a:cs typeface="Manrope" pitchFamily="34" charset="-120"/>
              </a:rPr>
              <a:t>Model calibrated to this patient</a:t>
            </a:r>
            <a:endParaRPr lang="en-US" sz="1800" dirty="0"/>
          </a:p>
        </p:txBody>
      </p:sp>
      <p:sp>
        <p:nvSpPr>
          <p:cNvPr id="14" name="Shape 11"/>
          <p:cNvSpPr/>
          <p:nvPr/>
        </p:nvSpPr>
        <p:spPr>
          <a:xfrm>
            <a:off x="11430000" y="7052310"/>
            <a:ext cx="236220" cy="236220"/>
          </a:xfrm>
          <a:prstGeom prst="ellipse">
            <a:avLst/>
          </a:prstGeom>
          <a:solidFill>
            <a:srgbClr val="0B1830"/>
          </a:solidFill>
          <a:ln w="22860">
            <a:solidFill>
              <a:srgbClr val="8B5CF6"/>
            </a:solidFill>
            <a:prstDash val="solid"/>
          </a:ln>
          <a:effectLst>
            <a:outerShdw blurRad="101600" dist="50800" dir="16200000" algn="bl" rotWithShape="0">
              <a:srgbClr val="8B5CF6">
                <a:alpha val="15000"/>
              </a:srgbClr>
            </a:outerShdw>
          </a:effectLst>
        </p:spPr>
      </p:sp>
      <p:sp>
        <p:nvSpPr>
          <p:cNvPr id="15" name="Text 12"/>
          <p:cNvSpPr/>
          <p:nvPr/>
        </p:nvSpPr>
        <p:spPr>
          <a:xfrm>
            <a:off x="10372725" y="7528560"/>
            <a:ext cx="2305050" cy="350520"/>
          </a:xfrm>
          <a:prstGeom prst="rect">
            <a:avLst/>
          </a:prstGeom>
          <a:noFill/>
          <a:ln/>
        </p:spPr>
        <p:txBody>
          <a:bodyPr wrap="square" lIns="25400" tIns="25400" rIns="25400" bIns="25400" rtlCol="0" anchor="t">
            <a:normAutofit/>
          </a:bodyPr>
          <a:lstStyle/>
          <a:p>
            <a:pPr marL="0" indent="0" algn="ctr">
              <a:buNone/>
            </a:pPr>
            <a:r>
              <a:rPr lang="en-US" sz="1800" b="1" dirty="0">
                <a:solidFill>
                  <a:srgbClr val="F8FAFC"/>
                </a:solidFill>
                <a:latin typeface="Manrope" pitchFamily="34" charset="0"/>
                <a:ea typeface="Manrope" pitchFamily="34" charset="-122"/>
                <a:cs typeface="Manrope" pitchFamily="34" charset="-120"/>
              </a:rPr>
              <a:t>Options simulated</a:t>
            </a:r>
            <a:endParaRPr lang="en-US" sz="1800" dirty="0"/>
          </a:p>
        </p:txBody>
      </p:sp>
      <p:sp>
        <p:nvSpPr>
          <p:cNvPr id="16" name="Text 13"/>
          <p:cNvSpPr/>
          <p:nvPr/>
        </p:nvSpPr>
        <p:spPr>
          <a:xfrm>
            <a:off x="10439400" y="7917180"/>
            <a:ext cx="2171700" cy="678180"/>
          </a:xfrm>
          <a:prstGeom prst="rect">
            <a:avLst/>
          </a:prstGeom>
          <a:noFill/>
          <a:ln/>
        </p:spPr>
        <p:txBody>
          <a:bodyPr wrap="square" lIns="25400" tIns="25400" rIns="25400" bIns="25400" rtlCol="0" anchor="t">
            <a:normAutofit/>
          </a:bodyPr>
          <a:lstStyle/>
          <a:p>
            <a:pPr marL="0" indent="0" algn="ctr">
              <a:lnSpc>
                <a:spcPct val="102439"/>
              </a:lnSpc>
              <a:buNone/>
            </a:pPr>
            <a:r>
              <a:rPr lang="en-US" sz="1800" dirty="0">
                <a:solidFill>
                  <a:srgbClr val="F8FAFC">
                    <a:alpha val="50000"/>
                  </a:srgbClr>
                </a:solidFill>
                <a:latin typeface="Manrope" pitchFamily="34" charset="0"/>
                <a:ea typeface="Manrope" pitchFamily="34" charset="-122"/>
                <a:cs typeface="Manrope" pitchFamily="34" charset="-120"/>
              </a:rPr>
              <a:t>Regimens compared in silico</a:t>
            </a:r>
            <a:endParaRPr lang="en-US" sz="1800" dirty="0"/>
          </a:p>
        </p:txBody>
      </p:sp>
      <p:sp>
        <p:nvSpPr>
          <p:cNvPr id="17" name="Shape 14"/>
          <p:cNvSpPr/>
          <p:nvPr/>
        </p:nvSpPr>
        <p:spPr>
          <a:xfrm>
            <a:off x="14478000" y="4956810"/>
            <a:ext cx="236220" cy="236220"/>
          </a:xfrm>
          <a:prstGeom prst="ellipse">
            <a:avLst/>
          </a:prstGeom>
          <a:solidFill>
            <a:srgbClr val="0B1830"/>
          </a:solidFill>
          <a:ln w="22860">
            <a:solidFill>
              <a:srgbClr val="C4B5FD"/>
            </a:solidFill>
            <a:prstDash val="solid"/>
          </a:ln>
          <a:effectLst>
            <a:outerShdw blurRad="101600" dist="50800" dir="16200000" algn="bl" rotWithShape="0">
              <a:srgbClr val="C4B5FD">
                <a:alpha val="15000"/>
              </a:srgbClr>
            </a:outerShdw>
          </a:effectLst>
        </p:spPr>
      </p:sp>
      <p:sp>
        <p:nvSpPr>
          <p:cNvPr id="18" name="Text 15"/>
          <p:cNvSpPr/>
          <p:nvPr/>
        </p:nvSpPr>
        <p:spPr>
          <a:xfrm>
            <a:off x="13420725" y="3528060"/>
            <a:ext cx="2305050" cy="350520"/>
          </a:xfrm>
          <a:prstGeom prst="rect">
            <a:avLst/>
          </a:prstGeom>
          <a:noFill/>
          <a:ln/>
        </p:spPr>
        <p:txBody>
          <a:bodyPr wrap="square" lIns="25400" tIns="25400" rIns="25400" bIns="25400" rtlCol="0" anchor="t">
            <a:normAutofit/>
          </a:bodyPr>
          <a:lstStyle/>
          <a:p>
            <a:pPr marL="0" indent="0" algn="ctr">
              <a:buNone/>
            </a:pPr>
            <a:r>
              <a:rPr lang="en-US" sz="1800" b="1" dirty="0">
                <a:solidFill>
                  <a:srgbClr val="F8FAFC"/>
                </a:solidFill>
                <a:latin typeface="Manrope" pitchFamily="34" charset="0"/>
                <a:ea typeface="Manrope" pitchFamily="34" charset="-122"/>
                <a:cs typeface="Manrope" pitchFamily="34" charset="-120"/>
              </a:rPr>
              <a:t>Clinician decides</a:t>
            </a:r>
            <a:endParaRPr lang="en-US" sz="1800" dirty="0"/>
          </a:p>
        </p:txBody>
      </p:sp>
      <p:sp>
        <p:nvSpPr>
          <p:cNvPr id="19" name="Text 16"/>
          <p:cNvSpPr/>
          <p:nvPr/>
        </p:nvSpPr>
        <p:spPr>
          <a:xfrm>
            <a:off x="13487400" y="3916680"/>
            <a:ext cx="2171700" cy="678180"/>
          </a:xfrm>
          <a:prstGeom prst="rect">
            <a:avLst/>
          </a:prstGeom>
          <a:noFill/>
          <a:ln/>
        </p:spPr>
        <p:txBody>
          <a:bodyPr wrap="square" lIns="25400" tIns="25400" rIns="25400" bIns="25400" rtlCol="0" anchor="t">
            <a:normAutofit/>
          </a:bodyPr>
          <a:lstStyle/>
          <a:p>
            <a:pPr marL="0" indent="0" algn="ctr">
              <a:lnSpc>
                <a:spcPct val="102439"/>
              </a:lnSpc>
              <a:buNone/>
            </a:pPr>
            <a:r>
              <a:rPr lang="en-US" sz="1800" dirty="0">
                <a:solidFill>
                  <a:srgbClr val="F8FAFC">
                    <a:alpha val="50000"/>
                  </a:srgbClr>
                </a:solidFill>
                <a:latin typeface="Manrope" pitchFamily="34" charset="0"/>
                <a:ea typeface="Manrope" pitchFamily="34" charset="-122"/>
                <a:cs typeface="Manrope" pitchFamily="34" charset="-120"/>
              </a:rPr>
              <a:t>Treatment selected &amp; started</a:t>
            </a:r>
            <a:endParaRPr lang="en-US" sz="1800" dirty="0"/>
          </a:p>
        </p:txBody>
      </p:sp>
      <p:sp>
        <p:nvSpPr>
          <p:cNvPr id="20" name="Shape 17"/>
          <p:cNvSpPr/>
          <p:nvPr/>
        </p:nvSpPr>
        <p:spPr>
          <a:xfrm>
            <a:off x="15592425" y="6690360"/>
            <a:ext cx="293370" cy="293370"/>
          </a:xfrm>
          <a:prstGeom prst="ellipse">
            <a:avLst/>
          </a:prstGeom>
          <a:gradFill rotWithShape="1">
            <a:gsLst>
              <a:gs pos="0">
                <a:srgbClr val="8B5CF6">
                  <a:alpha val="40000"/>
                </a:srgbClr>
              </a:gs>
              <a:gs pos="100000">
                <a:srgbClr val="22D3EE">
                  <a:alpha val="15000"/>
                </a:srgbClr>
              </a:gs>
            </a:gsLst>
            <a:lin ang="4200000" scaled="0"/>
          </a:gradFill>
          <a:ln w="22860">
            <a:solidFill>
              <a:srgbClr val="C4B5FD"/>
            </a:solidFill>
            <a:prstDash val="solid"/>
          </a:ln>
          <a:effectLst>
            <a:outerShdw blurRad="101600" dist="50800" dir="16200000" algn="bl" rotWithShape="0">
              <a:srgbClr val="C4B5FD">
                <a:alpha val="18000"/>
              </a:srgbClr>
            </a:outerShdw>
          </a:effectLst>
        </p:spPr>
      </p:sp>
      <p:sp>
        <p:nvSpPr>
          <p:cNvPr id="21" name="Text 18"/>
          <p:cNvSpPr/>
          <p:nvPr/>
        </p:nvSpPr>
        <p:spPr>
          <a:xfrm>
            <a:off x="14358938" y="7242810"/>
            <a:ext cx="2619375" cy="350520"/>
          </a:xfrm>
          <a:prstGeom prst="rect">
            <a:avLst/>
          </a:prstGeom>
          <a:noFill/>
          <a:ln/>
        </p:spPr>
        <p:txBody>
          <a:bodyPr wrap="square" lIns="25400" tIns="25400" rIns="25400" bIns="25400" rtlCol="0" anchor="t">
            <a:normAutofit/>
          </a:bodyPr>
          <a:lstStyle/>
          <a:p>
            <a:pPr marL="0" indent="0" algn="ctr">
              <a:buNone/>
            </a:pPr>
            <a:r>
              <a:rPr lang="en-US" sz="1800" b="1" dirty="0">
                <a:solidFill>
                  <a:srgbClr val="F8FAFC"/>
                </a:solidFill>
                <a:latin typeface="Manrope" pitchFamily="34" charset="0"/>
                <a:ea typeface="Manrope" pitchFamily="34" charset="-122"/>
                <a:cs typeface="Manrope" pitchFamily="34" charset="-120"/>
              </a:rPr>
              <a:t>Twin updates</a:t>
            </a:r>
            <a:endParaRPr lang="en-US" sz="1800" dirty="0"/>
          </a:p>
        </p:txBody>
      </p:sp>
      <p:sp>
        <p:nvSpPr>
          <p:cNvPr id="22" name="Text 19"/>
          <p:cNvSpPr/>
          <p:nvPr/>
        </p:nvSpPr>
        <p:spPr>
          <a:xfrm>
            <a:off x="14439900" y="7631430"/>
            <a:ext cx="2457450" cy="998220"/>
          </a:xfrm>
          <a:prstGeom prst="rect">
            <a:avLst/>
          </a:prstGeom>
          <a:noFill/>
          <a:ln/>
        </p:spPr>
        <p:txBody>
          <a:bodyPr wrap="square" lIns="25400" tIns="25400" rIns="25400" bIns="25400" rtlCol="0" anchor="t">
            <a:normAutofit/>
          </a:bodyPr>
          <a:lstStyle/>
          <a:p>
            <a:pPr marL="0" indent="0" algn="ctr">
              <a:lnSpc>
                <a:spcPct val="102439"/>
              </a:lnSpc>
              <a:buNone/>
            </a:pPr>
            <a:r>
              <a:rPr lang="en-US" sz="1800" dirty="0">
                <a:solidFill>
                  <a:srgbClr val="F8FAFC">
                    <a:alpha val="50000"/>
                  </a:srgbClr>
                </a:solidFill>
                <a:latin typeface="Manrope" pitchFamily="34" charset="0"/>
                <a:ea typeface="Manrope" pitchFamily="34" charset="-122"/>
                <a:cs typeface="Manrope" pitchFamily="34" charset="-120"/>
              </a:rPr>
              <a:t>Response data refines the model — the loop continues</a:t>
            </a:r>
            <a:endParaRPr lang="en-US"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7111F"/>
        </a:solidFill>
        <a:effectLst/>
      </p:bgPr>
    </p:bg>
    <p:spTree>
      <p:nvGrpSpPr>
        <p:cNvPr id="1" name=""/>
        <p:cNvGrpSpPr/>
        <p:nvPr/>
      </p:nvGrpSpPr>
      <p:grpSpPr>
        <a:xfrm>
          <a:off x="0" y="0"/>
          <a:ext cx="0" cy="0"/>
          <a:chOff x="0" y="0"/>
          <a:chExt cx="0" cy="0"/>
        </a:xfrm>
      </p:grpSpPr>
      <p:sp>
        <p:nvSpPr>
          <p:cNvPr id="2" name="Shape 0"/>
          <p:cNvSpPr/>
          <p:nvPr/>
        </p:nvSpPr>
        <p:spPr>
          <a:xfrm>
            <a:off x="11620500" y="-2476500"/>
            <a:ext cx="8572500" cy="8572500"/>
          </a:xfrm>
          <a:prstGeom prst="ellipse">
            <a:avLst/>
          </a:prstGeom>
          <a:gradFill rotWithShape="1">
            <a:gsLst>
              <a:gs pos="0">
                <a:srgbClr val="8B5CF6">
                  <a:alpha val="16000"/>
                </a:srgbClr>
              </a:gs>
              <a:gs pos="70000">
                <a:srgbClr val="8B5CF6">
                  <a:alpha val="0"/>
                </a:srgbClr>
              </a:gs>
            </a:gsLst>
            <a:path path="circle">
              <a:fillToRect l="50000" t="50000" r="50000" b="50000"/>
            </a:path>
          </a:gradFill>
          <a:ln/>
        </p:spPr>
      </p:sp>
      <p:sp>
        <p:nvSpPr>
          <p:cNvPr id="3" name="Text 1"/>
          <p:cNvSpPr/>
          <p:nvPr/>
        </p:nvSpPr>
        <p:spPr>
          <a:xfrm>
            <a:off x="1428750" y="1143000"/>
            <a:ext cx="16973550" cy="350520"/>
          </a:xfrm>
          <a:prstGeom prst="rect">
            <a:avLst/>
          </a:prstGeom>
          <a:noFill/>
          <a:ln/>
        </p:spPr>
        <p:txBody>
          <a:bodyPr wrap="square" lIns="25400" tIns="25400" rIns="25400" bIns="25400" rtlCol="0" anchor="t">
            <a:normAutofit/>
          </a:bodyPr>
          <a:lstStyle/>
          <a:p>
            <a:pPr marL="0" indent="0" algn="l">
              <a:buNone/>
            </a:pPr>
            <a:r>
              <a:rPr lang="en-US" sz="1800" b="1" kern="0" spc="450" dirty="0">
                <a:solidFill>
                  <a:srgbClr val="22D3EE"/>
                </a:solidFill>
                <a:latin typeface="Manrope" pitchFamily="34" charset="0"/>
                <a:ea typeface="Manrope" pitchFamily="34" charset="-122"/>
                <a:cs typeface="Manrope" pitchFamily="34" charset="-120"/>
              </a:rPr>
              <a:t>IN THE CLINIC</a:t>
            </a:r>
            <a:endParaRPr lang="en-US" sz="1800" dirty="0"/>
          </a:p>
        </p:txBody>
      </p:sp>
      <p:sp>
        <p:nvSpPr>
          <p:cNvPr id="4" name="Text 2"/>
          <p:cNvSpPr/>
          <p:nvPr/>
        </p:nvSpPr>
        <p:spPr>
          <a:xfrm>
            <a:off x="1428750" y="1664970"/>
            <a:ext cx="14668500" cy="750570"/>
          </a:xfrm>
          <a:prstGeom prst="rect">
            <a:avLst/>
          </a:prstGeom>
          <a:noFill/>
          <a:ln/>
        </p:spPr>
        <p:txBody>
          <a:bodyPr wrap="square" lIns="25400" tIns="25400" rIns="25400" bIns="25400" rtlCol="0" anchor="t">
            <a:normAutofit/>
          </a:bodyPr>
          <a:lstStyle/>
          <a:p>
            <a:pPr marL="0" indent="0" algn="l">
              <a:lnSpc>
                <a:spcPct val="87383"/>
              </a:lnSpc>
              <a:buNone/>
            </a:pPr>
            <a:r>
              <a:rPr lang="en-US" sz="5100" b="1" dirty="0">
                <a:solidFill>
                  <a:srgbClr val="F8FAFC"/>
                </a:solidFill>
                <a:latin typeface="Sora" pitchFamily="34" charset="0"/>
                <a:ea typeface="Sora" pitchFamily="34" charset="-122"/>
                <a:cs typeface="Sora" pitchFamily="34" charset="-120"/>
              </a:rPr>
              <a:t>The clinician always makes the final call.</a:t>
            </a:r>
            <a:endParaRPr lang="en-US" sz="5100" dirty="0"/>
          </a:p>
        </p:txBody>
      </p:sp>
      <p:sp>
        <p:nvSpPr>
          <p:cNvPr id="5" name="Text 3"/>
          <p:cNvSpPr/>
          <p:nvPr/>
        </p:nvSpPr>
        <p:spPr>
          <a:xfrm>
            <a:off x="1428750" y="4665345"/>
            <a:ext cx="4191000" cy="350520"/>
          </a:xfrm>
          <a:prstGeom prst="rect">
            <a:avLst/>
          </a:prstGeom>
          <a:noFill/>
          <a:ln/>
        </p:spPr>
        <p:txBody>
          <a:bodyPr wrap="square" lIns="25400" tIns="25400" rIns="25400" bIns="25400" rtlCol="0" anchor="t">
            <a:normAutofit/>
          </a:bodyPr>
          <a:lstStyle/>
          <a:p>
            <a:pPr marL="0" indent="0" algn="l">
              <a:buNone/>
            </a:pPr>
            <a:r>
              <a:rPr lang="en-US" sz="1800" kern="0" spc="144" dirty="0">
                <a:solidFill>
                  <a:srgbClr val="67E8F9">
                    <a:alpha val="70000"/>
                  </a:srgbClr>
                </a:solidFill>
                <a:latin typeface="Manrope" pitchFamily="34" charset="0"/>
                <a:ea typeface="Manrope" pitchFamily="34" charset="-122"/>
                <a:cs typeface="Manrope" pitchFamily="34" charset="-120"/>
              </a:rPr>
              <a:t>ONCOTWIN SUGGESTS</a:t>
            </a:r>
            <a:endParaRPr lang="en-US" sz="1800" dirty="0"/>
          </a:p>
        </p:txBody>
      </p:sp>
      <p:sp>
        <p:nvSpPr>
          <p:cNvPr id="6" name="Shape 4"/>
          <p:cNvSpPr/>
          <p:nvPr/>
        </p:nvSpPr>
        <p:spPr>
          <a:xfrm>
            <a:off x="1428750" y="5149215"/>
            <a:ext cx="3810000" cy="708660"/>
          </a:xfrm>
          <a:prstGeom prst="roundRect">
            <a:avLst>
              <a:gd name="adj" fmla="val 18817"/>
            </a:avLst>
          </a:prstGeom>
          <a:solidFill>
            <a:srgbClr val="FFFFFF">
              <a:alpha val="4000"/>
            </a:srgbClr>
          </a:solidFill>
          <a:ln w="7620">
            <a:solidFill>
              <a:srgbClr val="FFFFFF">
                <a:alpha val="10000"/>
              </a:srgbClr>
            </a:solidFill>
            <a:prstDash val="solid"/>
          </a:ln>
        </p:spPr>
      </p:sp>
      <p:sp>
        <p:nvSpPr>
          <p:cNvPr id="7" name="Text 5"/>
          <p:cNvSpPr/>
          <p:nvPr/>
        </p:nvSpPr>
        <p:spPr>
          <a:xfrm>
            <a:off x="1645920" y="5347335"/>
            <a:ext cx="3489960" cy="350520"/>
          </a:xfrm>
          <a:prstGeom prst="rect">
            <a:avLst/>
          </a:prstGeom>
          <a:noFill/>
          <a:ln/>
        </p:spPr>
        <p:txBody>
          <a:bodyPr wrap="square" lIns="25400" tIns="25400" rIns="25400" bIns="25400" rtlCol="0" anchor="t">
            <a:normAutofit/>
          </a:bodyPr>
          <a:lstStyle/>
          <a:p>
            <a:pPr marL="0" indent="0" algn="l">
              <a:buNone/>
            </a:pPr>
            <a:r>
              <a:rPr lang="en-US" sz="1800" dirty="0">
                <a:solidFill>
                  <a:srgbClr val="F8FAFC">
                    <a:alpha val="65000"/>
                  </a:srgbClr>
                </a:solidFill>
                <a:latin typeface="Manrope" pitchFamily="34" charset="0"/>
                <a:ea typeface="Manrope" pitchFamily="34" charset="-122"/>
                <a:cs typeface="Manrope" pitchFamily="34" charset="-120"/>
              </a:rPr>
              <a:t>Simulates candidate regimens</a:t>
            </a:r>
            <a:endParaRPr lang="en-US" sz="1800" dirty="0"/>
          </a:p>
        </p:txBody>
      </p:sp>
      <p:sp>
        <p:nvSpPr>
          <p:cNvPr id="8" name="Shape 6"/>
          <p:cNvSpPr/>
          <p:nvPr/>
        </p:nvSpPr>
        <p:spPr>
          <a:xfrm>
            <a:off x="1428750" y="6029325"/>
            <a:ext cx="3810000" cy="708660"/>
          </a:xfrm>
          <a:prstGeom prst="roundRect">
            <a:avLst>
              <a:gd name="adj" fmla="val 18817"/>
            </a:avLst>
          </a:prstGeom>
          <a:solidFill>
            <a:srgbClr val="FFFFFF">
              <a:alpha val="4000"/>
            </a:srgbClr>
          </a:solidFill>
          <a:ln w="7620">
            <a:solidFill>
              <a:srgbClr val="FFFFFF">
                <a:alpha val="10000"/>
              </a:srgbClr>
            </a:solidFill>
            <a:prstDash val="solid"/>
          </a:ln>
        </p:spPr>
      </p:sp>
      <p:sp>
        <p:nvSpPr>
          <p:cNvPr id="9" name="Text 7"/>
          <p:cNvSpPr/>
          <p:nvPr/>
        </p:nvSpPr>
        <p:spPr>
          <a:xfrm>
            <a:off x="1645920" y="6227445"/>
            <a:ext cx="3489960" cy="350520"/>
          </a:xfrm>
          <a:prstGeom prst="rect">
            <a:avLst/>
          </a:prstGeom>
          <a:noFill/>
          <a:ln/>
        </p:spPr>
        <p:txBody>
          <a:bodyPr wrap="square" lIns="25400" tIns="25400" rIns="25400" bIns="25400" rtlCol="0" anchor="t">
            <a:normAutofit/>
          </a:bodyPr>
          <a:lstStyle/>
          <a:p>
            <a:pPr marL="0" indent="0" algn="l">
              <a:buNone/>
            </a:pPr>
            <a:r>
              <a:rPr lang="en-US" sz="1800" dirty="0">
                <a:solidFill>
                  <a:srgbClr val="F8FAFC">
                    <a:alpha val="65000"/>
                  </a:srgbClr>
                </a:solidFill>
                <a:latin typeface="Manrope" pitchFamily="34" charset="0"/>
                <a:ea typeface="Manrope" pitchFamily="34" charset="-122"/>
                <a:cs typeface="Manrope" pitchFamily="34" charset="-120"/>
              </a:rPr>
              <a:t>Flags risk &amp; uncertainty</a:t>
            </a:r>
            <a:endParaRPr lang="en-US" sz="1800" dirty="0"/>
          </a:p>
        </p:txBody>
      </p:sp>
      <p:sp>
        <p:nvSpPr>
          <p:cNvPr id="10" name="Shape 8"/>
          <p:cNvSpPr/>
          <p:nvPr/>
        </p:nvSpPr>
        <p:spPr>
          <a:xfrm>
            <a:off x="1428750" y="6909435"/>
            <a:ext cx="3810000" cy="708660"/>
          </a:xfrm>
          <a:prstGeom prst="roundRect">
            <a:avLst>
              <a:gd name="adj" fmla="val 18817"/>
            </a:avLst>
          </a:prstGeom>
          <a:solidFill>
            <a:srgbClr val="FFFFFF">
              <a:alpha val="4000"/>
            </a:srgbClr>
          </a:solidFill>
          <a:ln w="7620">
            <a:solidFill>
              <a:srgbClr val="FFFFFF">
                <a:alpha val="10000"/>
              </a:srgbClr>
            </a:solidFill>
            <a:prstDash val="solid"/>
          </a:ln>
        </p:spPr>
      </p:sp>
      <p:sp>
        <p:nvSpPr>
          <p:cNvPr id="11" name="Text 9"/>
          <p:cNvSpPr/>
          <p:nvPr/>
        </p:nvSpPr>
        <p:spPr>
          <a:xfrm>
            <a:off x="1645920" y="7107555"/>
            <a:ext cx="3489960" cy="350520"/>
          </a:xfrm>
          <a:prstGeom prst="rect">
            <a:avLst/>
          </a:prstGeom>
          <a:noFill/>
          <a:ln/>
        </p:spPr>
        <p:txBody>
          <a:bodyPr wrap="square" lIns="25400" tIns="25400" rIns="25400" bIns="25400" rtlCol="0" anchor="t">
            <a:normAutofit/>
          </a:bodyPr>
          <a:lstStyle/>
          <a:p>
            <a:pPr marL="0" indent="0" algn="l">
              <a:buNone/>
            </a:pPr>
            <a:r>
              <a:rPr lang="en-US" sz="1800" dirty="0">
                <a:solidFill>
                  <a:srgbClr val="F8FAFC">
                    <a:alpha val="65000"/>
                  </a:srgbClr>
                </a:solidFill>
                <a:latin typeface="Manrope" pitchFamily="34" charset="0"/>
                <a:ea typeface="Manrope" pitchFamily="34" charset="-122"/>
                <a:cs typeface="Manrope" pitchFamily="34" charset="-120"/>
              </a:rPr>
              <a:t>Compares options side by side</a:t>
            </a:r>
            <a:endParaRPr lang="en-US" sz="1800" dirty="0"/>
          </a:p>
        </p:txBody>
      </p:sp>
      <p:pic>
        <p:nvPicPr>
          <p:cNvPr id="12"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8750" y="4427220"/>
            <a:ext cx="2095500" cy="3429000"/>
          </a:xfrm>
          <a:prstGeom prst="rect">
            <a:avLst/>
          </a:prstGeom>
        </p:spPr>
      </p:pic>
      <p:sp>
        <p:nvSpPr>
          <p:cNvPr id="13" name="Shape 10"/>
          <p:cNvSpPr/>
          <p:nvPr/>
        </p:nvSpPr>
        <p:spPr>
          <a:xfrm>
            <a:off x="7334250" y="4335780"/>
            <a:ext cx="9525000" cy="3611880"/>
          </a:xfrm>
          <a:prstGeom prst="roundRect">
            <a:avLst>
              <a:gd name="adj" fmla="val 8439"/>
            </a:avLst>
          </a:prstGeom>
          <a:gradFill rotWithShape="1">
            <a:gsLst>
              <a:gs pos="0">
                <a:srgbClr val="8B5CF6">
                  <a:alpha val="22000"/>
                </a:srgbClr>
              </a:gs>
              <a:gs pos="100000">
                <a:srgbClr val="22D3EE">
                  <a:alpha val="7000"/>
                </a:srgbClr>
              </a:gs>
            </a:gsLst>
            <a:lin ang="4200000" scaled="0"/>
          </a:gradFill>
          <a:ln w="7620">
            <a:solidFill>
              <a:srgbClr val="8B5CF6">
                <a:alpha val="50000"/>
              </a:srgbClr>
            </a:solidFill>
            <a:prstDash val="solid"/>
          </a:ln>
          <a:effectLst>
            <a:outerShdw blurRad="762000" dist="50800" dir="16200000" algn="bl" rotWithShape="0">
              <a:srgbClr val="8B5CF6">
                <a:alpha val="15000"/>
              </a:srgbClr>
            </a:outerShdw>
          </a:effectLst>
        </p:spPr>
      </p:sp>
      <p:sp>
        <p:nvSpPr>
          <p:cNvPr id="14" name="Text 11"/>
          <p:cNvSpPr/>
          <p:nvPr/>
        </p:nvSpPr>
        <p:spPr>
          <a:xfrm>
            <a:off x="8027670" y="4953000"/>
            <a:ext cx="8951976" cy="350520"/>
          </a:xfrm>
          <a:prstGeom prst="rect">
            <a:avLst/>
          </a:prstGeom>
          <a:noFill/>
          <a:ln/>
        </p:spPr>
        <p:txBody>
          <a:bodyPr wrap="square" lIns="25400" tIns="25400" rIns="25400" bIns="25400" rtlCol="0" anchor="t">
            <a:normAutofit/>
          </a:bodyPr>
          <a:lstStyle/>
          <a:p>
            <a:pPr marL="0" indent="0" algn="l">
              <a:buNone/>
            </a:pPr>
            <a:r>
              <a:rPr lang="en-US" sz="1800" kern="0" spc="144" dirty="0">
                <a:solidFill>
                  <a:srgbClr val="C4B5FD"/>
                </a:solidFill>
                <a:latin typeface="Manrope" pitchFamily="34" charset="0"/>
                <a:ea typeface="Manrope" pitchFamily="34" charset="-122"/>
                <a:cs typeface="Manrope" pitchFamily="34" charset="-120"/>
              </a:rPr>
              <a:t>REVIEWED &amp; DECIDED BY THE ONCOLOGIST</a:t>
            </a:r>
            <a:endParaRPr lang="en-US" sz="1800" dirty="0"/>
          </a:p>
        </p:txBody>
      </p:sp>
      <p:sp>
        <p:nvSpPr>
          <p:cNvPr id="15" name="Text 12"/>
          <p:cNvSpPr/>
          <p:nvPr/>
        </p:nvSpPr>
        <p:spPr>
          <a:xfrm>
            <a:off x="8027670" y="5455920"/>
            <a:ext cx="8382305" cy="1318260"/>
          </a:xfrm>
          <a:prstGeom prst="rect">
            <a:avLst/>
          </a:prstGeom>
          <a:noFill/>
          <a:ln/>
        </p:spPr>
        <p:txBody>
          <a:bodyPr wrap="square" lIns="25400" tIns="25400" rIns="25400" bIns="25400" rtlCol="0" anchor="t">
            <a:normAutofit/>
          </a:bodyPr>
          <a:lstStyle/>
          <a:p>
            <a:pPr marL="0" indent="0" algn="l">
              <a:lnSpc>
                <a:spcPct val="88421"/>
              </a:lnSpc>
              <a:buNone/>
            </a:pPr>
            <a:r>
              <a:rPr lang="en-US" sz="4500" b="1" dirty="0">
                <a:solidFill>
                  <a:srgbClr val="F8FAFC"/>
                </a:solidFill>
                <a:latin typeface="Sora" pitchFamily="34" charset="0"/>
                <a:ea typeface="Sora" pitchFamily="34" charset="-122"/>
                <a:cs typeface="Sora" pitchFamily="34" charset="-120"/>
              </a:rPr>
              <a:t>The oncologist decides &amp; owns the outcome.</a:t>
            </a:r>
            <a:endParaRPr lang="en-US" sz="4500" dirty="0"/>
          </a:p>
        </p:txBody>
      </p:sp>
      <p:sp>
        <p:nvSpPr>
          <p:cNvPr id="16" name="Text 13"/>
          <p:cNvSpPr/>
          <p:nvPr/>
        </p:nvSpPr>
        <p:spPr>
          <a:xfrm>
            <a:off x="8027670" y="6964680"/>
            <a:ext cx="8382305" cy="403860"/>
          </a:xfrm>
          <a:prstGeom prst="rect">
            <a:avLst/>
          </a:prstGeom>
          <a:noFill/>
          <a:ln/>
        </p:spPr>
        <p:txBody>
          <a:bodyPr wrap="square" lIns="25400" tIns="25400" rIns="25400" bIns="25400" rtlCol="0" anchor="t">
            <a:normAutofit/>
          </a:bodyPr>
          <a:lstStyle/>
          <a:p>
            <a:pPr marL="0" indent="0" algn="l">
              <a:lnSpc>
                <a:spcPct val="117073"/>
              </a:lnSpc>
              <a:buNone/>
            </a:pPr>
            <a:r>
              <a:rPr lang="en-US" sz="1800" dirty="0">
                <a:solidFill>
                  <a:srgbClr val="F8FAFC">
                    <a:alpha val="60000"/>
                  </a:srgbClr>
                </a:solidFill>
                <a:latin typeface="Manrope" pitchFamily="34" charset="0"/>
                <a:ea typeface="Manrope" pitchFamily="34" charset="-122"/>
                <a:cs typeface="Manrope" pitchFamily="34" charset="-120"/>
              </a:rPr>
              <a:t>OncoTwin informs. It never prescribes.</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TotalTime>
  <Words>1505</Words>
  <Application>Microsoft Office PowerPoint</Application>
  <PresentationFormat>Custom</PresentationFormat>
  <Paragraphs>193</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Manrope</vt:lpstr>
      <vt:lpstr>Sora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Karienye</dc:creator>
  <cp:lastModifiedBy>Karienye Robert</cp:lastModifiedBy>
  <cp:revision>2</cp:revision>
  <dcterms:created xsi:type="dcterms:W3CDTF">2026-07-17T10:28:01Z</dcterms:created>
  <dcterms:modified xsi:type="dcterms:W3CDTF">2026-07-17T13:14:20Z</dcterms:modified>
</cp:coreProperties>
</file>